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6"/>
  </p:notesMasterIdLst>
  <p:sldIdLst>
    <p:sldId id="256" r:id="rId2"/>
    <p:sldId id="258" r:id="rId3"/>
    <p:sldId id="261" r:id="rId4"/>
    <p:sldId id="270" r:id="rId5"/>
    <p:sldId id="271" r:id="rId6"/>
    <p:sldId id="272" r:id="rId7"/>
    <p:sldId id="273" r:id="rId8"/>
    <p:sldId id="259" r:id="rId9"/>
    <p:sldId id="263" r:id="rId10"/>
    <p:sldId id="282" r:id="rId11"/>
    <p:sldId id="274" r:id="rId12"/>
    <p:sldId id="283" r:id="rId13"/>
    <p:sldId id="275" r:id="rId14"/>
    <p:sldId id="281" r:id="rId15"/>
    <p:sldId id="280" r:id="rId16"/>
    <p:sldId id="277" r:id="rId17"/>
    <p:sldId id="286" r:id="rId18"/>
    <p:sldId id="276" r:id="rId19"/>
    <p:sldId id="278" r:id="rId20"/>
    <p:sldId id="284" r:id="rId21"/>
    <p:sldId id="279" r:id="rId22"/>
    <p:sldId id="287" r:id="rId23"/>
    <p:sldId id="288" r:id="rId24"/>
    <p:sldId id="289" r:id="rId25"/>
  </p:sldIdLst>
  <p:sldSz cx="9144000" cy="5143500" type="screen16x9"/>
  <p:notesSz cx="6858000" cy="9144000"/>
  <p:embeddedFontLst>
    <p:embeddedFont>
      <p:font typeface="Exo 2" panose="02020500000000000000" charset="0"/>
      <p:regular r:id="rId27"/>
      <p:bold r:id="rId28"/>
      <p:italic r:id="rId29"/>
      <p:boldItalic r:id="rId30"/>
    </p:embeddedFont>
    <p:embeddedFont>
      <p:font typeface="Fira Sans Extra Condensed Medium" panose="02020500000000000000" charset="0"/>
      <p:regular r:id="rId31"/>
      <p:bold r:id="rId32"/>
      <p:italic r:id="rId33"/>
      <p:boldItalic r:id="rId34"/>
    </p:embeddedFont>
    <p:embeddedFont>
      <p:font typeface="Roboto Condensed" panose="02020500000000000000" charset="0"/>
      <p:regular r:id="rId35"/>
      <p:bold r:id="rId36"/>
      <p:italic r:id="rId37"/>
      <p:boldItalic r:id="rId38"/>
    </p:embeddedFont>
    <p:embeddedFont>
      <p:font typeface="Roboto Condensed Light" panose="02020500000000000000"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1D78B4-E93E-42F7-B827-CE524CD25C8F}">
  <a:tblStyle styleId="{F51D78B4-E93E-42F7-B827-CE524CD25C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2eb8d35f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2eb8d35f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2eb8d35f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2eb8d35f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2eb8d35f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2eb8d35f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15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17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2eb8d35f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2eb8d35f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2640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1"/>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2" name="Google Shape;42;p11"/>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2"/>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72" name="Google Shape;72;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80" name="Google Shape;80;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4" name="Google Shape;84;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8" name="Google Shape;88;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9" name="Google Shape;89;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90" name="Google Shape;90;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5" name="Google Shape;95;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6" name="Google Shape;96;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7" name="Google Shape;97;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1" name="Google Shape;101;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5" name="Google Shape;105;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6" name="Google Shape;106;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7" name="Google Shape;107;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11" name="Google Shape;111;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9" name="Google Shape;119;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20" name="Google Shape;120;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21" name="Google Shape;121;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22" name="Google Shape;122;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de tutorial">
  <p:cSld name="CUSTOM_37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560500" y="1160825"/>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 name="Google Shape;13;p3"/>
          <p:cNvSpPr txBox="1">
            <a:spLocks noGrp="1"/>
          </p:cNvSpPr>
          <p:nvPr>
            <p:ph type="ctrTitle"/>
          </p:nvPr>
        </p:nvSpPr>
        <p:spPr>
          <a:xfrm>
            <a:off x="1964851" y="214625"/>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 name="Google Shape;14;p3"/>
          <p:cNvSpPr>
            <a:spLocks noGrp="1"/>
          </p:cNvSpPr>
          <p:nvPr>
            <p:ph type="pic" idx="2"/>
          </p:nvPr>
        </p:nvSpPr>
        <p:spPr>
          <a:xfrm>
            <a:off x="4930100" y="1160825"/>
            <a:ext cx="3826500" cy="3451200"/>
          </a:xfrm>
          <a:prstGeom prst="rect">
            <a:avLst/>
          </a:prstGeom>
          <a:noFill/>
          <a:ln>
            <a:noFill/>
          </a:ln>
        </p:spPr>
      </p:sp>
      <p:sp>
        <p:nvSpPr>
          <p:cNvPr id="15" name="Google Shape;15;p3"/>
          <p:cNvSpPr txBox="1">
            <a:spLocks noGrp="1"/>
          </p:cNvSpPr>
          <p:nvPr>
            <p:ph type="subTitle" idx="3"/>
          </p:nvPr>
        </p:nvSpPr>
        <p:spPr>
          <a:xfrm>
            <a:off x="722400" y="760925"/>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33" name="Google Shape;133;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5" name="Google Shape;135;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6" name="Google Shape;136;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7" name="Google Shape;137;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41" name="Google Shape;141;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8" name="Google Shape;18;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22" name="Google Shape;22;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5" name="Google Shape;25;p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6" name="Google Shape;26;p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7" name="Google Shape;27;p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8" name="Google Shape;28;p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3" name="Google Shape;33;p8"/>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8" name="Google Shape;38;p1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9" name="Google Shape;39;p1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70" r:id="rId20"/>
    <p:sldLayoutId id="2147483671" r:id="rId21"/>
    <p:sldLayoutId id="2147483672" r:id="rId22"/>
    <p:sldLayoutId id="2147483673" r:id="rId23"/>
    <p:sldLayoutId id="214748367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靜心高中</a:t>
            </a:r>
            <a:endParaRPr/>
          </a:p>
          <a:p>
            <a:pPr marL="0" lvl="0" indent="0" algn="r" rtl="0">
              <a:spcBef>
                <a:spcPts val="0"/>
              </a:spcBef>
              <a:spcAft>
                <a:spcPts val="0"/>
              </a:spcAft>
              <a:buClr>
                <a:schemeClr val="dk1"/>
              </a:buClr>
              <a:buSzPts val="1100"/>
              <a:buFont typeface="Arial"/>
              <a:buNone/>
            </a:pPr>
            <a:r>
              <a:rPr lang="en"/>
              <a:t>金融科技夏令營</a:t>
            </a:r>
            <a:endParaRPr/>
          </a:p>
        </p:txBody>
      </p:sp>
      <p:sp>
        <p:nvSpPr>
          <p:cNvPr id="152" name="Google Shape;152;p31"/>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台大財金所</a:t>
            </a:r>
            <a:endParaRPr/>
          </a:p>
        </p:txBody>
      </p:sp>
      <p:cxnSp>
        <p:nvCxnSpPr>
          <p:cNvPr id="153" name="Google Shape;153;p31"/>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8"/>
          <p:cNvSpPr txBox="1">
            <a:spLocks noGrp="1"/>
          </p:cNvSpPr>
          <p:nvPr>
            <p:ph type="ctrTitle"/>
          </p:nvPr>
        </p:nvSpPr>
        <p:spPr>
          <a:xfrm>
            <a:off x="263640" y="1038640"/>
            <a:ext cx="3117513" cy="416341"/>
          </a:xfrm>
          <a:prstGeom prst="rect">
            <a:avLst/>
          </a:prstGeom>
        </p:spPr>
        <p:txBody>
          <a:bodyPr spcFirstLastPara="1" wrap="square" lIns="91425" tIns="91425" rIns="91425" bIns="91425" anchor="t" anchorCtr="0">
            <a:noAutofit/>
          </a:bodyPr>
          <a:lstStyle/>
          <a:p>
            <a:pPr lvl="0"/>
            <a:r>
              <a:rPr lang="zh-TW" altLang="en-US" sz="1200" dirty="0"/>
              <a:t>步驟二：匯入套件</a:t>
            </a:r>
            <a:endParaRPr sz="1200" dirty="0"/>
          </a:p>
        </p:txBody>
      </p:sp>
      <p:sp>
        <p:nvSpPr>
          <p:cNvPr id="2" name="文字方塊 1">
            <a:extLst>
              <a:ext uri="{FF2B5EF4-FFF2-40B4-BE49-F238E27FC236}">
                <a16:creationId xmlns:a16="http://schemas.microsoft.com/office/drawing/2014/main" id="{D83EF09B-C9C6-4189-A723-36D55791D0DE}"/>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pic>
        <p:nvPicPr>
          <p:cNvPr id="7" name="圖片 6">
            <a:extLst>
              <a:ext uri="{FF2B5EF4-FFF2-40B4-BE49-F238E27FC236}">
                <a16:creationId xmlns:a16="http://schemas.microsoft.com/office/drawing/2014/main" id="{391F1E5E-3B71-4DA5-AF97-63D67236AF2F}"/>
              </a:ext>
            </a:extLst>
          </p:cNvPr>
          <p:cNvPicPr>
            <a:picLocks noChangeAspect="1"/>
          </p:cNvPicPr>
          <p:nvPr/>
        </p:nvPicPr>
        <p:blipFill rotWithShape="1">
          <a:blip r:embed="rId3"/>
          <a:srcRect t="12711" b="12997"/>
          <a:stretch/>
        </p:blipFill>
        <p:spPr>
          <a:xfrm>
            <a:off x="2668663" y="1956391"/>
            <a:ext cx="3589336" cy="531628"/>
          </a:xfrm>
          <a:prstGeom prst="rect">
            <a:avLst/>
          </a:prstGeom>
        </p:spPr>
      </p:pic>
    </p:spTree>
    <p:extLst>
      <p:ext uri="{BB962C8B-B14F-4D97-AF65-F5344CB8AC3E}">
        <p14:creationId xmlns:p14="http://schemas.microsoft.com/office/powerpoint/2010/main" val="162780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289271CA-4529-4F24-A94E-4CED6615E244}"/>
              </a:ext>
            </a:extLst>
          </p:cNvPr>
          <p:cNvPicPr>
            <a:picLocks noChangeAspect="1"/>
          </p:cNvPicPr>
          <p:nvPr/>
        </p:nvPicPr>
        <p:blipFill>
          <a:blip r:embed="rId2"/>
          <a:stretch>
            <a:fillRect/>
          </a:stretch>
        </p:blipFill>
        <p:spPr>
          <a:xfrm>
            <a:off x="4720778" y="887188"/>
            <a:ext cx="3371017" cy="4014659"/>
          </a:xfrm>
          <a:prstGeom prst="rect">
            <a:avLst/>
          </a:prstGeom>
        </p:spPr>
      </p:pic>
      <p:pic>
        <p:nvPicPr>
          <p:cNvPr id="8" name="圖片 7">
            <a:extLst>
              <a:ext uri="{FF2B5EF4-FFF2-40B4-BE49-F238E27FC236}">
                <a16:creationId xmlns:a16="http://schemas.microsoft.com/office/drawing/2014/main" id="{C26F320A-5580-4E74-AC7E-2B22712C0F13}"/>
              </a:ext>
            </a:extLst>
          </p:cNvPr>
          <p:cNvPicPr>
            <a:picLocks noChangeAspect="1"/>
          </p:cNvPicPr>
          <p:nvPr/>
        </p:nvPicPr>
        <p:blipFill>
          <a:blip r:embed="rId3"/>
          <a:stretch>
            <a:fillRect/>
          </a:stretch>
        </p:blipFill>
        <p:spPr>
          <a:xfrm>
            <a:off x="411127" y="615756"/>
            <a:ext cx="3934046" cy="4382925"/>
          </a:xfrm>
          <a:prstGeom prst="rect">
            <a:avLst/>
          </a:prstGeom>
        </p:spPr>
      </p:pic>
      <p:sp>
        <p:nvSpPr>
          <p:cNvPr id="10" name="文字方塊 9">
            <a:extLst>
              <a:ext uri="{FF2B5EF4-FFF2-40B4-BE49-F238E27FC236}">
                <a16:creationId xmlns:a16="http://schemas.microsoft.com/office/drawing/2014/main" id="{9D9E1AA6-7CAA-4D6D-B4CA-0C1B553DEA93}"/>
              </a:ext>
            </a:extLst>
          </p:cNvPr>
          <p:cNvSpPr txBox="1"/>
          <p:nvPr/>
        </p:nvSpPr>
        <p:spPr>
          <a:xfrm>
            <a:off x="368519" y="461867"/>
            <a:ext cx="4990213" cy="276999"/>
          </a:xfrm>
          <a:prstGeom prst="rect">
            <a:avLst/>
          </a:prstGeom>
          <a:noFill/>
        </p:spPr>
        <p:txBody>
          <a:bodyPr wrap="square" rtlCol="0">
            <a:spAutoFit/>
          </a:bodyPr>
          <a:lstStyle/>
          <a:p>
            <a:r>
              <a:rPr lang="zh-TW" altLang="en-US" sz="1200" dirty="0"/>
              <a:t>步驟三：檢視</a:t>
            </a:r>
            <a:r>
              <a:rPr lang="en-US" altLang="zh-TW" sz="1200" dirty="0"/>
              <a:t>Request Headers(</a:t>
            </a:r>
            <a:r>
              <a:rPr lang="zh-TW" altLang="en-US" sz="1200" dirty="0"/>
              <a:t>前三步驟亦可直接按</a:t>
            </a:r>
            <a:r>
              <a:rPr lang="en-US" altLang="zh-TW" sz="1200" dirty="0"/>
              <a:t>F12)</a:t>
            </a:r>
          </a:p>
        </p:txBody>
      </p:sp>
      <p:sp>
        <p:nvSpPr>
          <p:cNvPr id="11" name="文字方塊 10">
            <a:extLst>
              <a:ext uri="{FF2B5EF4-FFF2-40B4-BE49-F238E27FC236}">
                <a16:creationId xmlns:a16="http://schemas.microsoft.com/office/drawing/2014/main" id="{6EF1D7CF-70EC-49DA-8909-15F1116E9526}"/>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spTree>
    <p:extLst>
      <p:ext uri="{BB962C8B-B14F-4D97-AF65-F5344CB8AC3E}">
        <p14:creationId xmlns:p14="http://schemas.microsoft.com/office/powerpoint/2010/main" val="2913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FDA94AA1-D791-4185-800F-430CFE44E7D4}"/>
              </a:ext>
            </a:extLst>
          </p:cNvPr>
          <p:cNvSpPr>
            <a:spLocks noGrp="1"/>
          </p:cNvSpPr>
          <p:nvPr>
            <p:ph type="subTitle" idx="3"/>
          </p:nvPr>
        </p:nvSpPr>
        <p:spPr/>
        <p:txBody>
          <a:bodyPr/>
          <a:lstStyle/>
          <a:p>
            <a:r>
              <a:rPr lang="zh-TW" altLang="en-US" dirty="0"/>
              <a:t>步驟四：抓取網頁原始碼</a:t>
            </a:r>
          </a:p>
        </p:txBody>
      </p:sp>
      <p:sp>
        <p:nvSpPr>
          <p:cNvPr id="6" name="文字方塊 5">
            <a:extLst>
              <a:ext uri="{FF2B5EF4-FFF2-40B4-BE49-F238E27FC236}">
                <a16:creationId xmlns:a16="http://schemas.microsoft.com/office/drawing/2014/main" id="{43D594D9-A2A3-43BA-8E61-20A868C6AF7B}"/>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pic>
        <p:nvPicPr>
          <p:cNvPr id="12" name="圖片 11">
            <a:extLst>
              <a:ext uri="{FF2B5EF4-FFF2-40B4-BE49-F238E27FC236}">
                <a16:creationId xmlns:a16="http://schemas.microsoft.com/office/drawing/2014/main" id="{F46B02A5-1FBD-445C-8465-F8203D99EAAA}"/>
              </a:ext>
            </a:extLst>
          </p:cNvPr>
          <p:cNvPicPr>
            <a:picLocks noChangeAspect="1"/>
          </p:cNvPicPr>
          <p:nvPr/>
        </p:nvPicPr>
        <p:blipFill>
          <a:blip r:embed="rId2"/>
          <a:stretch>
            <a:fillRect/>
          </a:stretch>
        </p:blipFill>
        <p:spPr>
          <a:xfrm>
            <a:off x="3069264" y="1564861"/>
            <a:ext cx="5950576" cy="1660347"/>
          </a:xfrm>
          <a:prstGeom prst="rect">
            <a:avLst/>
          </a:prstGeom>
        </p:spPr>
      </p:pic>
      <p:sp>
        <p:nvSpPr>
          <p:cNvPr id="13" name="文字方塊 12">
            <a:extLst>
              <a:ext uri="{FF2B5EF4-FFF2-40B4-BE49-F238E27FC236}">
                <a16:creationId xmlns:a16="http://schemas.microsoft.com/office/drawing/2014/main" id="{1AA06E41-52AF-4107-A527-1D7F0BDE1678}"/>
              </a:ext>
            </a:extLst>
          </p:cNvPr>
          <p:cNvSpPr txBox="1"/>
          <p:nvPr/>
        </p:nvSpPr>
        <p:spPr>
          <a:xfrm>
            <a:off x="552891" y="1574312"/>
            <a:ext cx="2076893" cy="276999"/>
          </a:xfrm>
          <a:prstGeom prst="rect">
            <a:avLst/>
          </a:prstGeom>
          <a:noFill/>
        </p:spPr>
        <p:txBody>
          <a:bodyPr wrap="square" rtlCol="0">
            <a:spAutoFit/>
          </a:bodyPr>
          <a:lstStyle/>
          <a:p>
            <a:r>
              <a:rPr lang="zh-TW" altLang="en-US" sz="1200" dirty="0"/>
              <a:t>取得</a:t>
            </a:r>
            <a:r>
              <a:rPr lang="en-US" altLang="zh-TW" sz="1200" dirty="0"/>
              <a:t>PTT</a:t>
            </a:r>
            <a:r>
              <a:rPr lang="zh-TW" altLang="en-US" sz="1200" dirty="0"/>
              <a:t>電影版網址</a:t>
            </a:r>
          </a:p>
        </p:txBody>
      </p:sp>
      <p:sp>
        <p:nvSpPr>
          <p:cNvPr id="14" name="文字方塊 13">
            <a:extLst>
              <a:ext uri="{FF2B5EF4-FFF2-40B4-BE49-F238E27FC236}">
                <a16:creationId xmlns:a16="http://schemas.microsoft.com/office/drawing/2014/main" id="{1533EBB8-0605-407C-BC6C-5666F35998C2}"/>
              </a:ext>
            </a:extLst>
          </p:cNvPr>
          <p:cNvSpPr txBox="1"/>
          <p:nvPr/>
        </p:nvSpPr>
        <p:spPr>
          <a:xfrm>
            <a:off x="552891" y="2615591"/>
            <a:ext cx="2076893" cy="461665"/>
          </a:xfrm>
          <a:prstGeom prst="rect">
            <a:avLst/>
          </a:prstGeom>
          <a:noFill/>
        </p:spPr>
        <p:txBody>
          <a:bodyPr wrap="square" rtlCol="0">
            <a:spAutoFit/>
          </a:bodyPr>
          <a:lstStyle/>
          <a:p>
            <a:r>
              <a:rPr lang="zh-TW" altLang="en-US" sz="1200" dirty="0"/>
              <a:t>透過</a:t>
            </a:r>
            <a:r>
              <a:rPr lang="en-US" altLang="zh-TW" sz="1200" dirty="0" err="1"/>
              <a:t>req.urlopen</a:t>
            </a:r>
            <a:r>
              <a:rPr lang="zh-TW" altLang="en-US" sz="1200" dirty="0"/>
              <a:t>方法拜訪網站並取得網頁原始碼</a:t>
            </a:r>
            <a:endParaRPr lang="en-US" altLang="zh-TW" sz="1200" dirty="0"/>
          </a:p>
        </p:txBody>
      </p:sp>
      <p:sp>
        <p:nvSpPr>
          <p:cNvPr id="15" name="文字方塊 14">
            <a:extLst>
              <a:ext uri="{FF2B5EF4-FFF2-40B4-BE49-F238E27FC236}">
                <a16:creationId xmlns:a16="http://schemas.microsoft.com/office/drawing/2014/main" id="{45B3840C-1828-4F02-BC93-3B93ED6613F7}"/>
              </a:ext>
            </a:extLst>
          </p:cNvPr>
          <p:cNvSpPr txBox="1"/>
          <p:nvPr/>
        </p:nvSpPr>
        <p:spPr>
          <a:xfrm>
            <a:off x="552891" y="1933369"/>
            <a:ext cx="2076893" cy="461665"/>
          </a:xfrm>
          <a:prstGeom prst="rect">
            <a:avLst/>
          </a:prstGeom>
          <a:noFill/>
        </p:spPr>
        <p:txBody>
          <a:bodyPr wrap="square" rtlCol="0">
            <a:spAutoFit/>
          </a:bodyPr>
          <a:lstStyle/>
          <a:p>
            <a:r>
              <a:rPr lang="zh-TW" altLang="en-US" sz="1200" dirty="0"/>
              <a:t>將剛剛觀察到的</a:t>
            </a:r>
            <a:r>
              <a:rPr lang="en-US" altLang="zh-TW" sz="1200" dirty="0"/>
              <a:t>”user-agent”</a:t>
            </a:r>
            <a:r>
              <a:rPr lang="zh-TW" altLang="en-US" sz="1200" dirty="0"/>
              <a:t>特徵放到</a:t>
            </a:r>
            <a:r>
              <a:rPr lang="en-US" altLang="zh-TW" sz="1200" dirty="0" err="1"/>
              <a:t>req.Request</a:t>
            </a:r>
            <a:r>
              <a:rPr lang="zh-TW" altLang="en-US" sz="1200" dirty="0"/>
              <a:t>方法中</a:t>
            </a:r>
            <a:endParaRPr lang="en-US" altLang="zh-TW" sz="1200" dirty="0"/>
          </a:p>
        </p:txBody>
      </p:sp>
      <p:sp>
        <p:nvSpPr>
          <p:cNvPr id="16" name="箭號: 向右 15">
            <a:extLst>
              <a:ext uri="{FF2B5EF4-FFF2-40B4-BE49-F238E27FC236}">
                <a16:creationId xmlns:a16="http://schemas.microsoft.com/office/drawing/2014/main" id="{49860574-7452-4494-8E59-5D0533E9B60D}"/>
              </a:ext>
            </a:extLst>
          </p:cNvPr>
          <p:cNvSpPr/>
          <p:nvPr/>
        </p:nvSpPr>
        <p:spPr>
          <a:xfrm>
            <a:off x="2206655" y="1689951"/>
            <a:ext cx="71729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右 16">
            <a:extLst>
              <a:ext uri="{FF2B5EF4-FFF2-40B4-BE49-F238E27FC236}">
                <a16:creationId xmlns:a16="http://schemas.microsoft.com/office/drawing/2014/main" id="{440C3064-3EC5-4D33-85D0-C888A0FF7A24}"/>
              </a:ext>
            </a:extLst>
          </p:cNvPr>
          <p:cNvSpPr/>
          <p:nvPr/>
        </p:nvSpPr>
        <p:spPr>
          <a:xfrm>
            <a:off x="2560329" y="2109892"/>
            <a:ext cx="429531" cy="45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EF044814-FA0D-4F4B-9809-023DD7189527}"/>
              </a:ext>
            </a:extLst>
          </p:cNvPr>
          <p:cNvSpPr/>
          <p:nvPr/>
        </p:nvSpPr>
        <p:spPr>
          <a:xfrm>
            <a:off x="2560328" y="2846423"/>
            <a:ext cx="429531" cy="45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094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7B926230-8D18-4FAA-B856-E7A038DAA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94" y="820617"/>
            <a:ext cx="5324025" cy="1727447"/>
          </a:xfrm>
          <a:prstGeom prst="rect">
            <a:avLst/>
          </a:prstGeom>
        </p:spPr>
      </p:pic>
      <p:sp>
        <p:nvSpPr>
          <p:cNvPr id="10" name="矩形 9">
            <a:extLst>
              <a:ext uri="{FF2B5EF4-FFF2-40B4-BE49-F238E27FC236}">
                <a16:creationId xmlns:a16="http://schemas.microsoft.com/office/drawing/2014/main" id="{A9E75126-3B2B-4D8E-88D4-762861127314}"/>
              </a:ext>
            </a:extLst>
          </p:cNvPr>
          <p:cNvSpPr/>
          <p:nvPr/>
        </p:nvSpPr>
        <p:spPr>
          <a:xfrm>
            <a:off x="449318" y="1784010"/>
            <a:ext cx="365846" cy="121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F78C1DA-1DDC-4B87-AF69-3D2FA44319D8}"/>
              </a:ext>
            </a:extLst>
          </p:cNvPr>
          <p:cNvSpPr/>
          <p:nvPr/>
        </p:nvSpPr>
        <p:spPr>
          <a:xfrm>
            <a:off x="2337643" y="1778008"/>
            <a:ext cx="448087" cy="1155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76675A36-910D-49AC-B2B6-3D696EE836AA}"/>
              </a:ext>
            </a:extLst>
          </p:cNvPr>
          <p:cNvPicPr>
            <a:picLocks noChangeAspect="1"/>
          </p:cNvPicPr>
          <p:nvPr/>
        </p:nvPicPr>
        <p:blipFill>
          <a:blip r:embed="rId3"/>
          <a:stretch>
            <a:fillRect/>
          </a:stretch>
        </p:blipFill>
        <p:spPr>
          <a:xfrm>
            <a:off x="279195" y="2571750"/>
            <a:ext cx="5377663" cy="2445763"/>
          </a:xfrm>
          <a:prstGeom prst="rect">
            <a:avLst/>
          </a:prstGeom>
        </p:spPr>
      </p:pic>
      <p:pic>
        <p:nvPicPr>
          <p:cNvPr id="13" name="圖片 12">
            <a:extLst>
              <a:ext uri="{FF2B5EF4-FFF2-40B4-BE49-F238E27FC236}">
                <a16:creationId xmlns:a16="http://schemas.microsoft.com/office/drawing/2014/main" id="{76230A0A-FC95-47F4-99F5-1D2B7509FDCD}"/>
              </a:ext>
            </a:extLst>
          </p:cNvPr>
          <p:cNvPicPr>
            <a:picLocks noChangeAspect="1"/>
          </p:cNvPicPr>
          <p:nvPr/>
        </p:nvPicPr>
        <p:blipFill>
          <a:blip r:embed="rId4"/>
          <a:stretch>
            <a:fillRect/>
          </a:stretch>
        </p:blipFill>
        <p:spPr>
          <a:xfrm>
            <a:off x="4632684" y="4269723"/>
            <a:ext cx="4232121" cy="873777"/>
          </a:xfrm>
          <a:prstGeom prst="rect">
            <a:avLst/>
          </a:prstGeom>
        </p:spPr>
      </p:pic>
      <p:sp>
        <p:nvSpPr>
          <p:cNvPr id="14" name="文字方塊 13">
            <a:extLst>
              <a:ext uri="{FF2B5EF4-FFF2-40B4-BE49-F238E27FC236}">
                <a16:creationId xmlns:a16="http://schemas.microsoft.com/office/drawing/2014/main" id="{C7E2D9C1-A5FA-4898-ACBF-ADED9F9B4B10}"/>
              </a:ext>
            </a:extLst>
          </p:cNvPr>
          <p:cNvSpPr txBox="1"/>
          <p:nvPr/>
        </p:nvSpPr>
        <p:spPr>
          <a:xfrm>
            <a:off x="112757" y="510317"/>
            <a:ext cx="4575773" cy="461665"/>
          </a:xfrm>
          <a:prstGeom prst="rect">
            <a:avLst/>
          </a:prstGeom>
          <a:noFill/>
        </p:spPr>
        <p:txBody>
          <a:bodyPr wrap="square" rtlCol="0">
            <a:spAutoFit/>
          </a:bodyPr>
          <a:lstStyle/>
          <a:p>
            <a:r>
              <a:rPr lang="zh-TW" altLang="en-US" sz="1200" dirty="0"/>
              <a:t>步驟五：觀察網頁原始碼</a:t>
            </a:r>
            <a:r>
              <a:rPr lang="en-US" altLang="zh-TW" sz="1200" dirty="0"/>
              <a:t>(</a:t>
            </a:r>
            <a:r>
              <a:rPr lang="zh-TW" altLang="en-US" sz="1200" dirty="0"/>
              <a:t>路徑：右鍵</a:t>
            </a:r>
            <a:r>
              <a:rPr lang="en-US" altLang="zh-TW" sz="1200" dirty="0">
                <a:sym typeface="Wingdings" panose="05000000000000000000" pitchFamily="2" charset="2"/>
              </a:rPr>
              <a:t></a:t>
            </a:r>
            <a:r>
              <a:rPr lang="zh-TW" altLang="en-US" sz="1200" dirty="0">
                <a:sym typeface="Wingdings" panose="05000000000000000000" pitchFamily="2" charset="2"/>
              </a:rPr>
              <a:t>檢視網頁原始碼</a:t>
            </a:r>
            <a:r>
              <a:rPr lang="en-US" altLang="zh-TW" sz="1200" dirty="0">
                <a:sym typeface="Wingdings" panose="05000000000000000000" pitchFamily="2" charset="2"/>
              </a:rPr>
              <a:t>)</a:t>
            </a:r>
            <a:endParaRPr lang="zh-TW" altLang="en-US" sz="1200" dirty="0"/>
          </a:p>
          <a:p>
            <a:pPr marL="285750" indent="-285750">
              <a:buFont typeface="Arial" panose="020B0604020202020204" pitchFamily="34" charset="0"/>
              <a:buChar char="•"/>
            </a:pPr>
            <a:endParaRPr lang="zh-TW" altLang="en-US" sz="1200" dirty="0"/>
          </a:p>
        </p:txBody>
      </p:sp>
      <p:sp>
        <p:nvSpPr>
          <p:cNvPr id="8" name="文字方塊 7">
            <a:extLst>
              <a:ext uri="{FF2B5EF4-FFF2-40B4-BE49-F238E27FC236}">
                <a16:creationId xmlns:a16="http://schemas.microsoft.com/office/drawing/2014/main" id="{3B4CA28D-6150-47ED-AC19-3DF3B6AA79CE}"/>
              </a:ext>
            </a:extLst>
          </p:cNvPr>
          <p:cNvSpPr txBox="1"/>
          <p:nvPr/>
        </p:nvSpPr>
        <p:spPr>
          <a:xfrm>
            <a:off x="3055087" y="110207"/>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spTree>
    <p:extLst>
      <p:ext uri="{BB962C8B-B14F-4D97-AF65-F5344CB8AC3E}">
        <p14:creationId xmlns:p14="http://schemas.microsoft.com/office/powerpoint/2010/main" val="930571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B66F65B-D3EF-4CD5-BCBE-73D3E2B45833}"/>
              </a:ext>
            </a:extLst>
          </p:cNvPr>
          <p:cNvSpPr>
            <a:spLocks noGrp="1"/>
          </p:cNvSpPr>
          <p:nvPr>
            <p:ph type="ctrTitle"/>
          </p:nvPr>
        </p:nvSpPr>
        <p:spPr>
          <a:xfrm>
            <a:off x="1964851" y="214625"/>
            <a:ext cx="5214300" cy="611750"/>
          </a:xfrm>
        </p:spPr>
        <p:txBody>
          <a:bodyPr/>
          <a:lstStyle/>
          <a:p>
            <a:r>
              <a:rPr lang="zh-TW" altLang="en-US" dirty="0">
                <a:latin typeface="+mj-lt"/>
              </a:rPr>
              <a:t>爬蟲實例</a:t>
            </a:r>
            <a:r>
              <a:rPr lang="en-US" altLang="zh-TW" dirty="0">
                <a:latin typeface="+mj-lt"/>
              </a:rPr>
              <a:t>1-PTT</a:t>
            </a:r>
            <a:r>
              <a:rPr lang="zh-TW" altLang="en-US" dirty="0">
                <a:latin typeface="+mj-lt"/>
              </a:rPr>
              <a:t>電影版標題</a:t>
            </a:r>
            <a:br>
              <a:rPr lang="zh-TW" altLang="en-US" dirty="0">
                <a:latin typeface="+mj-lt"/>
              </a:rPr>
            </a:br>
            <a:endParaRPr lang="zh-TW" altLang="en-US" dirty="0">
              <a:latin typeface="+mj-lt"/>
            </a:endParaRPr>
          </a:p>
        </p:txBody>
      </p:sp>
      <p:sp>
        <p:nvSpPr>
          <p:cNvPr id="5" name="副標題 4">
            <a:extLst>
              <a:ext uri="{FF2B5EF4-FFF2-40B4-BE49-F238E27FC236}">
                <a16:creationId xmlns:a16="http://schemas.microsoft.com/office/drawing/2014/main" id="{BE26C6E7-B728-484D-96B6-5768E091C14E}"/>
              </a:ext>
            </a:extLst>
          </p:cNvPr>
          <p:cNvSpPr>
            <a:spLocks noGrp="1"/>
          </p:cNvSpPr>
          <p:nvPr>
            <p:ph type="subTitle" idx="3"/>
          </p:nvPr>
        </p:nvSpPr>
        <p:spPr>
          <a:xfrm>
            <a:off x="807461" y="836594"/>
            <a:ext cx="7699200" cy="399900"/>
          </a:xfrm>
        </p:spPr>
        <p:txBody>
          <a:bodyPr/>
          <a:lstStyle/>
          <a:p>
            <a:r>
              <a:rPr lang="zh-TW" altLang="en-US" dirty="0"/>
              <a:t>步驟六：解析並萃取有用資料</a:t>
            </a:r>
          </a:p>
          <a:p>
            <a:endParaRPr lang="zh-TW" altLang="en-US" dirty="0"/>
          </a:p>
        </p:txBody>
      </p:sp>
      <p:pic>
        <p:nvPicPr>
          <p:cNvPr id="11" name="圖片 10">
            <a:extLst>
              <a:ext uri="{FF2B5EF4-FFF2-40B4-BE49-F238E27FC236}">
                <a16:creationId xmlns:a16="http://schemas.microsoft.com/office/drawing/2014/main" id="{9221C48B-F97E-4A3E-A588-3A15BF98CCBD}"/>
              </a:ext>
            </a:extLst>
          </p:cNvPr>
          <p:cNvPicPr>
            <a:picLocks noChangeAspect="1"/>
          </p:cNvPicPr>
          <p:nvPr/>
        </p:nvPicPr>
        <p:blipFill>
          <a:blip r:embed="rId2"/>
          <a:stretch>
            <a:fillRect/>
          </a:stretch>
        </p:blipFill>
        <p:spPr>
          <a:xfrm>
            <a:off x="4479851" y="1646613"/>
            <a:ext cx="4664149" cy="2261400"/>
          </a:xfrm>
          <a:prstGeom prst="rect">
            <a:avLst/>
          </a:prstGeom>
        </p:spPr>
      </p:pic>
      <p:sp>
        <p:nvSpPr>
          <p:cNvPr id="12" name="矩形 11">
            <a:extLst>
              <a:ext uri="{FF2B5EF4-FFF2-40B4-BE49-F238E27FC236}">
                <a16:creationId xmlns:a16="http://schemas.microsoft.com/office/drawing/2014/main" id="{973B9200-0FA8-44B7-A837-CF29851090EE}"/>
              </a:ext>
            </a:extLst>
          </p:cNvPr>
          <p:cNvSpPr/>
          <p:nvPr/>
        </p:nvSpPr>
        <p:spPr>
          <a:xfrm>
            <a:off x="1110702" y="2701465"/>
            <a:ext cx="2380321" cy="276999"/>
          </a:xfrm>
          <a:prstGeom prst="rect">
            <a:avLst/>
          </a:prstGeom>
        </p:spPr>
        <p:txBody>
          <a:bodyPr wrap="square">
            <a:spAutoFit/>
          </a:bodyPr>
          <a:lstStyle/>
          <a:p>
            <a:r>
              <a:rPr lang="zh-TW" altLang="en-US" sz="1200" dirty="0">
                <a:solidFill>
                  <a:srgbClr val="434343"/>
                </a:solidFill>
                <a:latin typeface="Roboto Condensed" panose="02020500000000000000" charset="0"/>
              </a:rPr>
              <a:t>找到所有</a:t>
            </a:r>
            <a:r>
              <a:rPr lang="en-US" altLang="zh-TW" sz="1200" dirty="0">
                <a:solidFill>
                  <a:srgbClr val="434343"/>
                </a:solidFill>
                <a:latin typeface="Roboto Condensed" panose="02020500000000000000" charset="0"/>
              </a:rPr>
              <a:t>class </a:t>
            </a:r>
            <a:r>
              <a:rPr lang="zh-TW" altLang="en-US" sz="1200" dirty="0">
                <a:solidFill>
                  <a:srgbClr val="434343"/>
                </a:solidFill>
                <a:latin typeface="Roboto Condensed" panose="02020500000000000000" charset="0"/>
              </a:rPr>
              <a:t>為 </a:t>
            </a:r>
            <a:r>
              <a:rPr lang="en-US" altLang="zh-TW" sz="1200" dirty="0">
                <a:solidFill>
                  <a:srgbClr val="434343"/>
                </a:solidFill>
                <a:latin typeface="Roboto Condensed" panose="02020500000000000000" charset="0"/>
              </a:rPr>
              <a:t>title </a:t>
            </a:r>
            <a:r>
              <a:rPr lang="zh-TW" altLang="en-US" sz="1200" dirty="0">
                <a:solidFill>
                  <a:srgbClr val="434343"/>
                </a:solidFill>
                <a:latin typeface="Roboto Condensed" panose="02020500000000000000" charset="0"/>
              </a:rPr>
              <a:t>的 </a:t>
            </a:r>
            <a:r>
              <a:rPr lang="en-US" altLang="zh-TW" sz="1200" dirty="0">
                <a:solidFill>
                  <a:srgbClr val="3C78D8"/>
                </a:solidFill>
                <a:latin typeface="Roboto Condensed" panose="02020500000000000000" charset="0"/>
              </a:rPr>
              <a:t>div</a:t>
            </a:r>
            <a:r>
              <a:rPr lang="en-US" altLang="zh-TW" sz="1200" dirty="0">
                <a:solidFill>
                  <a:srgbClr val="434343"/>
                </a:solidFill>
                <a:latin typeface="Roboto Condensed" panose="02020500000000000000" charset="0"/>
              </a:rPr>
              <a:t> </a:t>
            </a:r>
            <a:r>
              <a:rPr lang="zh-TW" altLang="en-US" sz="1200" dirty="0">
                <a:solidFill>
                  <a:srgbClr val="434343"/>
                </a:solidFill>
                <a:latin typeface="Roboto Condensed" panose="02020500000000000000" charset="0"/>
              </a:rPr>
              <a:t>標籤</a:t>
            </a:r>
            <a:endParaRPr lang="zh-TW" altLang="en-US" sz="1200" dirty="0"/>
          </a:p>
        </p:txBody>
      </p:sp>
      <p:sp>
        <p:nvSpPr>
          <p:cNvPr id="13" name="矩形 12">
            <a:extLst>
              <a:ext uri="{FF2B5EF4-FFF2-40B4-BE49-F238E27FC236}">
                <a16:creationId xmlns:a16="http://schemas.microsoft.com/office/drawing/2014/main" id="{B43A684D-C847-4CE9-BFC3-108CF15F731B}"/>
              </a:ext>
            </a:extLst>
          </p:cNvPr>
          <p:cNvSpPr/>
          <p:nvPr/>
        </p:nvSpPr>
        <p:spPr>
          <a:xfrm>
            <a:off x="1022098" y="2211202"/>
            <a:ext cx="2543353" cy="461665"/>
          </a:xfrm>
          <a:prstGeom prst="rect">
            <a:avLst/>
          </a:prstGeom>
        </p:spPr>
        <p:txBody>
          <a:bodyPr wrap="square">
            <a:spAutoFit/>
          </a:bodyPr>
          <a:lstStyle/>
          <a:p>
            <a:r>
              <a:rPr lang="zh-TW" altLang="en-US" sz="1200" dirty="0">
                <a:solidFill>
                  <a:srgbClr val="434343"/>
                </a:solidFill>
                <a:latin typeface="Roboto Condensed" panose="02020500000000000000" charset="0"/>
              </a:rPr>
              <a:t>找到一個</a:t>
            </a:r>
            <a:r>
              <a:rPr lang="en-US" altLang="zh-TW" sz="1200" dirty="0">
                <a:solidFill>
                  <a:srgbClr val="434343"/>
                </a:solidFill>
                <a:latin typeface="Roboto Condensed" panose="02020500000000000000" charset="0"/>
              </a:rPr>
              <a:t>class </a:t>
            </a:r>
            <a:r>
              <a:rPr lang="zh-TW" altLang="en-US" sz="1200" dirty="0">
                <a:solidFill>
                  <a:srgbClr val="434343"/>
                </a:solidFill>
                <a:latin typeface="Roboto Condensed" panose="02020500000000000000" charset="0"/>
              </a:rPr>
              <a:t>為 </a:t>
            </a:r>
            <a:r>
              <a:rPr lang="en-US" altLang="zh-TW" sz="1200" dirty="0">
                <a:solidFill>
                  <a:srgbClr val="434343"/>
                </a:solidFill>
                <a:latin typeface="Roboto Condensed" panose="02020500000000000000" charset="0"/>
              </a:rPr>
              <a:t>title </a:t>
            </a:r>
            <a:r>
              <a:rPr lang="zh-TW" altLang="en-US" sz="1200" dirty="0">
                <a:solidFill>
                  <a:srgbClr val="434343"/>
                </a:solidFill>
                <a:latin typeface="Roboto Condensed" panose="02020500000000000000" charset="0"/>
              </a:rPr>
              <a:t>的 </a:t>
            </a:r>
            <a:r>
              <a:rPr lang="en-US" altLang="zh-TW" sz="1200" dirty="0">
                <a:solidFill>
                  <a:srgbClr val="3C78D8"/>
                </a:solidFill>
                <a:latin typeface="Roboto Condensed" panose="02020500000000000000" charset="0"/>
              </a:rPr>
              <a:t>div</a:t>
            </a:r>
            <a:r>
              <a:rPr lang="en-US" altLang="zh-TW" sz="1200" dirty="0">
                <a:solidFill>
                  <a:srgbClr val="434343"/>
                </a:solidFill>
                <a:latin typeface="Roboto Condensed" panose="02020500000000000000" charset="0"/>
              </a:rPr>
              <a:t> </a:t>
            </a:r>
            <a:r>
              <a:rPr lang="zh-TW" altLang="en-US" sz="1200" dirty="0">
                <a:solidFill>
                  <a:srgbClr val="434343"/>
                </a:solidFill>
                <a:latin typeface="Roboto Condensed" panose="02020500000000000000" charset="0"/>
              </a:rPr>
              <a:t>標籤裡面的 </a:t>
            </a:r>
            <a:r>
              <a:rPr lang="en-US" altLang="zh-TW" sz="1200" dirty="0">
                <a:solidFill>
                  <a:srgbClr val="434343"/>
                </a:solidFill>
                <a:latin typeface="Roboto Condensed" panose="02020500000000000000" charset="0"/>
              </a:rPr>
              <a:t>a </a:t>
            </a:r>
            <a:r>
              <a:rPr lang="zh-TW" altLang="en-US" sz="1200" dirty="0">
                <a:solidFill>
                  <a:srgbClr val="434343"/>
                </a:solidFill>
                <a:latin typeface="Roboto Condensed" panose="02020500000000000000" charset="0"/>
              </a:rPr>
              <a:t>標籤，透過 </a:t>
            </a:r>
            <a:r>
              <a:rPr lang="en-US" altLang="zh-TW" sz="1200" dirty="0">
                <a:solidFill>
                  <a:srgbClr val="434343"/>
                </a:solidFill>
                <a:latin typeface="Roboto Condensed" panose="02020500000000000000" charset="0"/>
              </a:rPr>
              <a:t>string </a:t>
            </a:r>
            <a:r>
              <a:rPr lang="zh-TW" altLang="en-US" sz="1200" dirty="0">
                <a:solidFill>
                  <a:srgbClr val="434343"/>
                </a:solidFill>
                <a:latin typeface="Roboto Condensed" panose="02020500000000000000" charset="0"/>
              </a:rPr>
              <a:t>取得字串</a:t>
            </a:r>
            <a:endParaRPr lang="zh-TW" altLang="en-US" sz="1200" dirty="0"/>
          </a:p>
        </p:txBody>
      </p:sp>
      <p:sp>
        <p:nvSpPr>
          <p:cNvPr id="14" name="矩形 13">
            <a:extLst>
              <a:ext uri="{FF2B5EF4-FFF2-40B4-BE49-F238E27FC236}">
                <a16:creationId xmlns:a16="http://schemas.microsoft.com/office/drawing/2014/main" id="{33E8FF18-720D-4F91-A5E0-92FCC7D1695B}"/>
              </a:ext>
            </a:extLst>
          </p:cNvPr>
          <p:cNvSpPr/>
          <p:nvPr/>
        </p:nvSpPr>
        <p:spPr>
          <a:xfrm>
            <a:off x="1404983" y="1713724"/>
            <a:ext cx="2184591" cy="461665"/>
          </a:xfrm>
          <a:prstGeom prst="rect">
            <a:avLst/>
          </a:prstGeom>
        </p:spPr>
        <p:txBody>
          <a:bodyPr wrap="square">
            <a:spAutoFit/>
          </a:bodyPr>
          <a:lstStyle/>
          <a:p>
            <a:r>
              <a:rPr lang="zh-TW" altLang="en-US" sz="1200" dirty="0">
                <a:solidFill>
                  <a:srgbClr val="434343"/>
                </a:solidFill>
                <a:latin typeface="Roboto Condensed" panose="02020500000000000000" charset="0"/>
              </a:rPr>
              <a:t>找到標籤為</a:t>
            </a:r>
            <a:r>
              <a:rPr lang="en-US" altLang="zh-TW" sz="1200" dirty="0">
                <a:solidFill>
                  <a:srgbClr val="434343"/>
                </a:solidFill>
                <a:latin typeface="Roboto Condensed" panose="02020500000000000000" charset="0"/>
              </a:rPr>
              <a:t>title </a:t>
            </a:r>
            <a:r>
              <a:rPr lang="zh-TW" altLang="en-US" sz="1200" dirty="0">
                <a:solidFill>
                  <a:srgbClr val="434343"/>
                </a:solidFill>
                <a:latin typeface="Roboto Condensed" panose="02020500000000000000" charset="0"/>
              </a:rPr>
              <a:t>的資料，透過 </a:t>
            </a:r>
            <a:r>
              <a:rPr lang="en-US" altLang="zh-TW" sz="1200" dirty="0">
                <a:solidFill>
                  <a:srgbClr val="434343"/>
                </a:solidFill>
                <a:latin typeface="Roboto Condensed" panose="02020500000000000000" charset="0"/>
              </a:rPr>
              <a:t>string </a:t>
            </a:r>
            <a:r>
              <a:rPr lang="zh-TW" altLang="en-US" sz="1200" dirty="0">
                <a:solidFill>
                  <a:srgbClr val="434343"/>
                </a:solidFill>
                <a:latin typeface="Roboto Condensed" panose="02020500000000000000" charset="0"/>
              </a:rPr>
              <a:t>取得字串</a:t>
            </a:r>
            <a:endParaRPr lang="zh-TW" altLang="en-US" sz="1200" dirty="0"/>
          </a:p>
        </p:txBody>
      </p:sp>
      <p:sp>
        <p:nvSpPr>
          <p:cNvPr id="15" name="矩形 14">
            <a:extLst>
              <a:ext uri="{FF2B5EF4-FFF2-40B4-BE49-F238E27FC236}">
                <a16:creationId xmlns:a16="http://schemas.microsoft.com/office/drawing/2014/main" id="{7DE2CED1-F9D7-4C39-BC61-DD24AD858D22}"/>
              </a:ext>
            </a:extLst>
          </p:cNvPr>
          <p:cNvSpPr/>
          <p:nvPr/>
        </p:nvSpPr>
        <p:spPr>
          <a:xfrm>
            <a:off x="585477" y="3312353"/>
            <a:ext cx="3004097" cy="461665"/>
          </a:xfrm>
          <a:prstGeom prst="rect">
            <a:avLst/>
          </a:prstGeom>
        </p:spPr>
        <p:txBody>
          <a:bodyPr wrap="square">
            <a:spAutoFit/>
          </a:bodyPr>
          <a:lstStyle/>
          <a:p>
            <a:r>
              <a:rPr lang="zh-TW" altLang="en-US" sz="1200" dirty="0">
                <a:solidFill>
                  <a:srgbClr val="434343"/>
                </a:solidFill>
                <a:latin typeface="Roboto Condensed" panose="02020500000000000000" charset="0"/>
              </a:rPr>
              <a:t>利用</a:t>
            </a:r>
            <a:r>
              <a:rPr lang="en-US" altLang="zh-TW" sz="1200" dirty="0">
                <a:solidFill>
                  <a:srgbClr val="434343"/>
                </a:solidFill>
                <a:latin typeface="Roboto Condensed" panose="02020500000000000000" charset="0"/>
              </a:rPr>
              <a:t>for</a:t>
            </a:r>
            <a:r>
              <a:rPr lang="zh-TW" altLang="en-US" sz="1200" dirty="0">
                <a:solidFill>
                  <a:srgbClr val="434343"/>
                </a:solidFill>
                <a:latin typeface="Roboto Condensed" panose="02020500000000000000" charset="0"/>
              </a:rPr>
              <a:t>迴圈將每一個電影標題從所有含有</a:t>
            </a:r>
            <a:r>
              <a:rPr lang="en-US" altLang="zh-TW" sz="1200" dirty="0">
                <a:solidFill>
                  <a:srgbClr val="434343"/>
                </a:solidFill>
                <a:latin typeface="Roboto Condensed" panose="02020500000000000000" charset="0"/>
              </a:rPr>
              <a:t>class</a:t>
            </a:r>
            <a:r>
              <a:rPr lang="zh-TW" altLang="en-US" sz="1200" dirty="0">
                <a:solidFill>
                  <a:srgbClr val="434343"/>
                </a:solidFill>
                <a:latin typeface="Roboto Condensed" panose="02020500000000000000" charset="0"/>
              </a:rPr>
              <a:t>為</a:t>
            </a:r>
            <a:r>
              <a:rPr lang="en-US" altLang="zh-TW" sz="1200" dirty="0">
                <a:solidFill>
                  <a:srgbClr val="434343"/>
                </a:solidFill>
                <a:latin typeface="Roboto Condensed" panose="02020500000000000000" charset="0"/>
              </a:rPr>
              <a:t>title</a:t>
            </a:r>
            <a:r>
              <a:rPr lang="zh-TW" altLang="en-US" sz="1200" dirty="0">
                <a:solidFill>
                  <a:srgbClr val="434343"/>
                </a:solidFill>
                <a:latin typeface="Roboto Condensed" panose="02020500000000000000" charset="0"/>
              </a:rPr>
              <a:t>的資料中提出</a:t>
            </a:r>
            <a:endParaRPr lang="zh-TW" altLang="en-US" sz="1200" dirty="0"/>
          </a:p>
        </p:txBody>
      </p:sp>
      <p:sp>
        <p:nvSpPr>
          <p:cNvPr id="17" name="箭號: 向右 16">
            <a:extLst>
              <a:ext uri="{FF2B5EF4-FFF2-40B4-BE49-F238E27FC236}">
                <a16:creationId xmlns:a16="http://schemas.microsoft.com/office/drawing/2014/main" id="{A3970129-3C2A-4766-A689-1E7EA4B90570}"/>
              </a:ext>
            </a:extLst>
          </p:cNvPr>
          <p:cNvSpPr/>
          <p:nvPr/>
        </p:nvSpPr>
        <p:spPr>
          <a:xfrm>
            <a:off x="3565451" y="1870914"/>
            <a:ext cx="71729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右 19">
            <a:extLst>
              <a:ext uri="{FF2B5EF4-FFF2-40B4-BE49-F238E27FC236}">
                <a16:creationId xmlns:a16="http://schemas.microsoft.com/office/drawing/2014/main" id="{65C4B5B7-4AC2-45CD-A0AB-7971B579CBF3}"/>
              </a:ext>
            </a:extLst>
          </p:cNvPr>
          <p:cNvSpPr/>
          <p:nvPr/>
        </p:nvSpPr>
        <p:spPr>
          <a:xfrm rot="906119">
            <a:off x="3540468" y="2516798"/>
            <a:ext cx="81551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箭號: 向右 22">
            <a:extLst>
              <a:ext uri="{FF2B5EF4-FFF2-40B4-BE49-F238E27FC236}">
                <a16:creationId xmlns:a16="http://schemas.microsoft.com/office/drawing/2014/main" id="{90CBF422-ACDA-44FC-94A9-2BE973BB8E8F}"/>
              </a:ext>
            </a:extLst>
          </p:cNvPr>
          <p:cNvSpPr/>
          <p:nvPr/>
        </p:nvSpPr>
        <p:spPr>
          <a:xfrm>
            <a:off x="3589574" y="2793349"/>
            <a:ext cx="71729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右 23">
            <a:extLst>
              <a:ext uri="{FF2B5EF4-FFF2-40B4-BE49-F238E27FC236}">
                <a16:creationId xmlns:a16="http://schemas.microsoft.com/office/drawing/2014/main" id="{9CE05EDD-8727-41CD-99D1-EFD2D9B43823}"/>
              </a:ext>
            </a:extLst>
          </p:cNvPr>
          <p:cNvSpPr/>
          <p:nvPr/>
        </p:nvSpPr>
        <p:spPr>
          <a:xfrm>
            <a:off x="3565451" y="3455694"/>
            <a:ext cx="71729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0702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63A89AE-7142-4C45-AD17-B50DF289871C}"/>
              </a:ext>
            </a:extLst>
          </p:cNvPr>
          <p:cNvSpPr>
            <a:spLocks noGrp="1"/>
          </p:cNvSpPr>
          <p:nvPr>
            <p:ph type="ctrTitle"/>
          </p:nvPr>
        </p:nvSpPr>
        <p:spPr>
          <a:xfrm>
            <a:off x="1766376" y="785325"/>
            <a:ext cx="757085" cy="348816"/>
          </a:xfrm>
        </p:spPr>
        <p:txBody>
          <a:bodyPr/>
          <a:lstStyle/>
          <a:p>
            <a:r>
              <a:rPr lang="zh-TW" altLang="en-US" sz="1200" b="0" dirty="0"/>
              <a:t>結果：</a:t>
            </a:r>
          </a:p>
        </p:txBody>
      </p:sp>
      <p:pic>
        <p:nvPicPr>
          <p:cNvPr id="7" name="圖片 6">
            <a:extLst>
              <a:ext uri="{FF2B5EF4-FFF2-40B4-BE49-F238E27FC236}">
                <a16:creationId xmlns:a16="http://schemas.microsoft.com/office/drawing/2014/main" id="{B2254EF1-5944-44FD-8F80-BF139A0ADF00}"/>
              </a:ext>
            </a:extLst>
          </p:cNvPr>
          <p:cNvPicPr>
            <a:picLocks noChangeAspect="1"/>
          </p:cNvPicPr>
          <p:nvPr/>
        </p:nvPicPr>
        <p:blipFill>
          <a:blip r:embed="rId2"/>
          <a:stretch>
            <a:fillRect/>
          </a:stretch>
        </p:blipFill>
        <p:spPr>
          <a:xfrm>
            <a:off x="2238067" y="1188169"/>
            <a:ext cx="4780665" cy="2767161"/>
          </a:xfrm>
          <a:prstGeom prst="rect">
            <a:avLst/>
          </a:prstGeom>
        </p:spPr>
      </p:pic>
      <p:sp>
        <p:nvSpPr>
          <p:cNvPr id="8" name="文字方塊 7">
            <a:extLst>
              <a:ext uri="{FF2B5EF4-FFF2-40B4-BE49-F238E27FC236}">
                <a16:creationId xmlns:a16="http://schemas.microsoft.com/office/drawing/2014/main" id="{429F79C6-DFA5-4D4E-8E85-54B947EE3C72}"/>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spTree>
    <p:extLst>
      <p:ext uri="{BB962C8B-B14F-4D97-AF65-F5344CB8AC3E}">
        <p14:creationId xmlns:p14="http://schemas.microsoft.com/office/powerpoint/2010/main" val="1898679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200" name="Google Shape;200;p34"/>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1" name="Google Shape;201;p34"/>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6" name="標題 1">
            <a:extLst>
              <a:ext uri="{FF2B5EF4-FFF2-40B4-BE49-F238E27FC236}">
                <a16:creationId xmlns:a16="http://schemas.microsoft.com/office/drawing/2014/main" id="{DB5B9761-AD52-45C2-8DBA-CCD4E3D9B15B}"/>
              </a:ext>
            </a:extLst>
          </p:cNvPr>
          <p:cNvSpPr>
            <a:spLocks noGrp="1"/>
          </p:cNvSpPr>
          <p:nvPr>
            <p:ph type="ctrTitle"/>
          </p:nvPr>
        </p:nvSpPr>
        <p:spPr>
          <a:xfrm>
            <a:off x="2716397" y="891810"/>
            <a:ext cx="3867150" cy="1721621"/>
          </a:xfrm>
        </p:spPr>
        <p:txBody>
          <a:bodyPr/>
          <a:lstStyle/>
          <a:p>
            <a:r>
              <a:rPr lang="zh-TW" altLang="en-US" sz="3600" dirty="0"/>
              <a:t>爬蟲實作</a:t>
            </a:r>
            <a:r>
              <a:rPr lang="en-US" altLang="zh-TW" sz="3600" dirty="0"/>
              <a:t>2</a:t>
            </a:r>
            <a:endParaRPr lang="zh-TW" altLang="en-US" sz="3600" dirty="0"/>
          </a:p>
        </p:txBody>
      </p:sp>
      <p:sp>
        <p:nvSpPr>
          <p:cNvPr id="7" name="副標題 2">
            <a:extLst>
              <a:ext uri="{FF2B5EF4-FFF2-40B4-BE49-F238E27FC236}">
                <a16:creationId xmlns:a16="http://schemas.microsoft.com/office/drawing/2014/main" id="{2437E248-8759-4F86-A637-05644E80F258}"/>
              </a:ext>
            </a:extLst>
          </p:cNvPr>
          <p:cNvSpPr>
            <a:spLocks noGrp="1"/>
          </p:cNvSpPr>
          <p:nvPr>
            <p:ph type="subTitle" idx="1"/>
          </p:nvPr>
        </p:nvSpPr>
        <p:spPr>
          <a:xfrm>
            <a:off x="2432861" y="2545798"/>
            <a:ext cx="4690953" cy="627098"/>
          </a:xfrm>
        </p:spPr>
        <p:txBody>
          <a:bodyPr/>
          <a:lstStyle/>
          <a:p>
            <a:r>
              <a:rPr lang="zh-TW" altLang="en-US" dirty="0"/>
              <a:t>抓取</a:t>
            </a:r>
            <a:r>
              <a:rPr lang="en-US" altLang="zh-TW" dirty="0"/>
              <a:t>PTT</a:t>
            </a:r>
            <a:r>
              <a:rPr lang="zh-TW" altLang="en-US" dirty="0"/>
              <a:t>八卦版標題</a:t>
            </a:r>
            <a:r>
              <a:rPr lang="en-US" altLang="zh-TW" dirty="0"/>
              <a:t>_cookie</a:t>
            </a:r>
            <a:r>
              <a:rPr lang="zh-TW" altLang="en-US" dirty="0"/>
              <a:t>應用與連續抓取多頁面標題</a:t>
            </a:r>
          </a:p>
        </p:txBody>
      </p:sp>
      <p:sp>
        <p:nvSpPr>
          <p:cNvPr id="8" name="文字方塊 7">
            <a:extLst>
              <a:ext uri="{FF2B5EF4-FFF2-40B4-BE49-F238E27FC236}">
                <a16:creationId xmlns:a16="http://schemas.microsoft.com/office/drawing/2014/main" id="{ED6BB0ED-F0B7-4B11-B28E-ADD571D9FF91}"/>
              </a:ext>
            </a:extLst>
          </p:cNvPr>
          <p:cNvSpPr txBox="1"/>
          <p:nvPr/>
        </p:nvSpPr>
        <p:spPr>
          <a:xfrm>
            <a:off x="151347" y="3840483"/>
            <a:ext cx="2487078" cy="1169551"/>
          </a:xfrm>
          <a:prstGeom prst="rect">
            <a:avLst/>
          </a:prstGeom>
          <a:noFill/>
        </p:spPr>
        <p:txBody>
          <a:bodyPr wrap="square" rtlCol="0">
            <a:spAutoFit/>
          </a:bodyPr>
          <a:lstStyle/>
          <a:p>
            <a:r>
              <a:rPr lang="zh-TW" altLang="en-US" dirty="0"/>
              <a:t>程式環境：</a:t>
            </a:r>
            <a:endParaRPr lang="en-US" altLang="zh-TW" dirty="0"/>
          </a:p>
          <a:p>
            <a:r>
              <a:rPr lang="en-US" altLang="zh-TW" dirty="0"/>
              <a:t>Python  3.7.7</a:t>
            </a:r>
          </a:p>
          <a:p>
            <a:r>
              <a:rPr lang="en-US" altLang="zh-TW" dirty="0"/>
              <a:t>urllib3  1.25.8</a:t>
            </a:r>
          </a:p>
          <a:p>
            <a:r>
              <a:rPr lang="en-US" altLang="zh-TW" dirty="0"/>
              <a:t>beautifulsoup4(bs4)  4.9.1</a:t>
            </a:r>
          </a:p>
          <a:p>
            <a:r>
              <a:rPr lang="en-US" altLang="zh-TW" dirty="0"/>
              <a:t> </a:t>
            </a:r>
            <a:endParaRPr lang="zh-TW" altLang="en-US" dirty="0"/>
          </a:p>
        </p:txBody>
      </p:sp>
    </p:spTree>
    <p:extLst>
      <p:ext uri="{BB962C8B-B14F-4D97-AF65-F5344CB8AC3E}">
        <p14:creationId xmlns:p14="http://schemas.microsoft.com/office/powerpoint/2010/main" val="160995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1000"/>
                                        <p:tgtEl>
                                          <p:spTgt spid="20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 calcmode="lin" valueType="num">
                                      <p:cBhvr additive="base">
                                        <p:cTn id="10" dur="1000"/>
                                        <p:tgtEl>
                                          <p:spTgt spid="2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8"/>
          <p:cNvSpPr txBox="1">
            <a:spLocks noGrp="1"/>
          </p:cNvSpPr>
          <p:nvPr>
            <p:ph type="ctrTitle"/>
          </p:nvPr>
        </p:nvSpPr>
        <p:spPr>
          <a:xfrm>
            <a:off x="299082" y="976710"/>
            <a:ext cx="3117513" cy="416341"/>
          </a:xfrm>
          <a:prstGeom prst="rect">
            <a:avLst/>
          </a:prstGeom>
        </p:spPr>
        <p:txBody>
          <a:bodyPr spcFirstLastPara="1" wrap="square" lIns="91425" tIns="91425" rIns="91425" bIns="91425" anchor="t" anchorCtr="0">
            <a:noAutofit/>
          </a:bodyPr>
          <a:lstStyle/>
          <a:p>
            <a:pPr lvl="0"/>
            <a:r>
              <a:rPr lang="zh-TW" altLang="en-US" sz="1200" dirty="0"/>
              <a:t>步驟一：匯入套件</a:t>
            </a:r>
            <a:endParaRPr sz="1200" dirty="0"/>
          </a:p>
        </p:txBody>
      </p:sp>
      <p:sp>
        <p:nvSpPr>
          <p:cNvPr id="2" name="文字方塊 1">
            <a:extLst>
              <a:ext uri="{FF2B5EF4-FFF2-40B4-BE49-F238E27FC236}">
                <a16:creationId xmlns:a16="http://schemas.microsoft.com/office/drawing/2014/main" id="{D83EF09B-C9C6-4189-A723-36D55791D0DE}"/>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2-PTT</a:t>
            </a:r>
            <a:r>
              <a:rPr lang="zh-TW" altLang="en-US" sz="2000" b="1" dirty="0"/>
              <a:t>八卦版標題</a:t>
            </a:r>
          </a:p>
        </p:txBody>
      </p:sp>
      <p:pic>
        <p:nvPicPr>
          <p:cNvPr id="7" name="圖片 6">
            <a:extLst>
              <a:ext uri="{FF2B5EF4-FFF2-40B4-BE49-F238E27FC236}">
                <a16:creationId xmlns:a16="http://schemas.microsoft.com/office/drawing/2014/main" id="{391F1E5E-3B71-4DA5-AF97-63D67236AF2F}"/>
              </a:ext>
            </a:extLst>
          </p:cNvPr>
          <p:cNvPicPr>
            <a:picLocks noChangeAspect="1"/>
          </p:cNvPicPr>
          <p:nvPr/>
        </p:nvPicPr>
        <p:blipFill rotWithShape="1">
          <a:blip r:embed="rId3"/>
          <a:srcRect t="12711" b="12997"/>
          <a:stretch/>
        </p:blipFill>
        <p:spPr>
          <a:xfrm>
            <a:off x="2668663" y="1956391"/>
            <a:ext cx="3589336" cy="531628"/>
          </a:xfrm>
          <a:prstGeom prst="rect">
            <a:avLst/>
          </a:prstGeom>
        </p:spPr>
      </p:pic>
    </p:spTree>
    <p:extLst>
      <p:ext uri="{BB962C8B-B14F-4D97-AF65-F5344CB8AC3E}">
        <p14:creationId xmlns:p14="http://schemas.microsoft.com/office/powerpoint/2010/main" val="236400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F6DC84F-7BAC-4B87-AF3C-1F3CA8D65E87}"/>
              </a:ext>
            </a:extLst>
          </p:cNvPr>
          <p:cNvPicPr>
            <a:picLocks noChangeAspect="1"/>
          </p:cNvPicPr>
          <p:nvPr/>
        </p:nvPicPr>
        <p:blipFill>
          <a:blip r:embed="rId2"/>
          <a:stretch>
            <a:fillRect/>
          </a:stretch>
        </p:blipFill>
        <p:spPr>
          <a:xfrm>
            <a:off x="430070" y="939632"/>
            <a:ext cx="8453981" cy="3958431"/>
          </a:xfrm>
          <a:prstGeom prst="rect">
            <a:avLst/>
          </a:prstGeom>
        </p:spPr>
      </p:pic>
      <p:pic>
        <p:nvPicPr>
          <p:cNvPr id="7" name="圖片 6">
            <a:extLst>
              <a:ext uri="{FF2B5EF4-FFF2-40B4-BE49-F238E27FC236}">
                <a16:creationId xmlns:a16="http://schemas.microsoft.com/office/drawing/2014/main" id="{7246C39B-BE41-4B55-8ABD-82BFC2BD7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70" y="939632"/>
            <a:ext cx="8509098" cy="3958430"/>
          </a:xfrm>
          <a:prstGeom prst="rect">
            <a:avLst/>
          </a:prstGeom>
        </p:spPr>
      </p:pic>
      <p:sp>
        <p:nvSpPr>
          <p:cNvPr id="8" name="文字方塊 7">
            <a:extLst>
              <a:ext uri="{FF2B5EF4-FFF2-40B4-BE49-F238E27FC236}">
                <a16:creationId xmlns:a16="http://schemas.microsoft.com/office/drawing/2014/main" id="{5A62D28D-6A76-4358-833A-0316FD6C7757}"/>
              </a:ext>
            </a:extLst>
          </p:cNvPr>
          <p:cNvSpPr txBox="1"/>
          <p:nvPr/>
        </p:nvSpPr>
        <p:spPr>
          <a:xfrm>
            <a:off x="430070" y="447188"/>
            <a:ext cx="3270447" cy="446276"/>
          </a:xfrm>
          <a:prstGeom prst="rect">
            <a:avLst/>
          </a:prstGeom>
          <a:noFill/>
        </p:spPr>
        <p:txBody>
          <a:bodyPr wrap="none" rtlCol="0">
            <a:spAutoFit/>
          </a:bodyPr>
          <a:lstStyle/>
          <a:p>
            <a:r>
              <a:rPr lang="zh-TW" altLang="en-US" sz="1200" dirty="0"/>
              <a:t>步驟二：觀察</a:t>
            </a:r>
            <a:r>
              <a:rPr lang="en-US" altLang="zh-TW" sz="1200" dirty="0"/>
              <a:t>Cookies</a:t>
            </a:r>
            <a:r>
              <a:rPr lang="zh-TW" altLang="en-US" sz="1200" dirty="0"/>
              <a:t>的改變</a:t>
            </a:r>
            <a:endParaRPr lang="en-US" altLang="zh-TW" sz="1200" dirty="0"/>
          </a:p>
          <a:p>
            <a:r>
              <a:rPr lang="zh-TW" altLang="en-US" sz="1100" dirty="0"/>
              <a:t>路徑：</a:t>
            </a:r>
            <a:r>
              <a:rPr lang="en-US" altLang="zh-TW" sz="1100" dirty="0"/>
              <a:t>F12(</a:t>
            </a:r>
            <a:r>
              <a:rPr lang="zh-TW" altLang="en-US" sz="1100" dirty="0"/>
              <a:t>開發人員工具</a:t>
            </a:r>
            <a:r>
              <a:rPr lang="en-US" altLang="zh-TW" sz="1100" dirty="0"/>
              <a:t>)</a:t>
            </a:r>
            <a:r>
              <a:rPr lang="en-US" altLang="zh-TW" sz="1100" dirty="0">
                <a:sym typeface="Wingdings" panose="05000000000000000000" pitchFamily="2" charset="2"/>
              </a:rPr>
              <a:t></a:t>
            </a:r>
            <a:r>
              <a:rPr lang="en-US" altLang="zh-TW" sz="1100" dirty="0" err="1">
                <a:sym typeface="Wingdings" panose="05000000000000000000" pitchFamily="2" charset="2"/>
              </a:rPr>
              <a:t>ApplicationCookies</a:t>
            </a:r>
            <a:endParaRPr lang="zh-TW" altLang="en-US" sz="1100" dirty="0"/>
          </a:p>
        </p:txBody>
      </p:sp>
      <p:sp>
        <p:nvSpPr>
          <p:cNvPr id="5" name="文字方塊 4">
            <a:extLst>
              <a:ext uri="{FF2B5EF4-FFF2-40B4-BE49-F238E27FC236}">
                <a16:creationId xmlns:a16="http://schemas.microsoft.com/office/drawing/2014/main" id="{7B001A4D-D55D-4C77-9266-936E5DDDE716}"/>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2-PTT</a:t>
            </a:r>
            <a:r>
              <a:rPr lang="zh-TW" altLang="en-US" sz="2000" b="1" dirty="0"/>
              <a:t>八卦版標題</a:t>
            </a:r>
          </a:p>
        </p:txBody>
      </p:sp>
    </p:spTree>
    <p:extLst>
      <p:ext uri="{BB962C8B-B14F-4D97-AF65-F5344CB8AC3E}">
        <p14:creationId xmlns:p14="http://schemas.microsoft.com/office/powerpoint/2010/main" val="352053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AC994F1-9199-4A30-B593-08B99AF446BE}"/>
              </a:ext>
            </a:extLst>
          </p:cNvPr>
          <p:cNvPicPr>
            <a:picLocks noChangeAspect="1"/>
          </p:cNvPicPr>
          <p:nvPr/>
        </p:nvPicPr>
        <p:blipFill>
          <a:blip r:embed="rId2"/>
          <a:stretch>
            <a:fillRect/>
          </a:stretch>
        </p:blipFill>
        <p:spPr>
          <a:xfrm>
            <a:off x="403332" y="1422460"/>
            <a:ext cx="3603421" cy="2490322"/>
          </a:xfrm>
          <a:prstGeom prst="rect">
            <a:avLst/>
          </a:prstGeom>
        </p:spPr>
      </p:pic>
      <p:pic>
        <p:nvPicPr>
          <p:cNvPr id="7" name="圖片 6">
            <a:extLst>
              <a:ext uri="{FF2B5EF4-FFF2-40B4-BE49-F238E27FC236}">
                <a16:creationId xmlns:a16="http://schemas.microsoft.com/office/drawing/2014/main" id="{9AD8990C-BD9D-4F50-9A59-8718977176A6}"/>
              </a:ext>
            </a:extLst>
          </p:cNvPr>
          <p:cNvPicPr>
            <a:picLocks noChangeAspect="1"/>
          </p:cNvPicPr>
          <p:nvPr/>
        </p:nvPicPr>
        <p:blipFill>
          <a:blip r:embed="rId3"/>
          <a:stretch>
            <a:fillRect/>
          </a:stretch>
        </p:blipFill>
        <p:spPr>
          <a:xfrm>
            <a:off x="4519697" y="1422459"/>
            <a:ext cx="4075074" cy="2490323"/>
          </a:xfrm>
          <a:prstGeom prst="rect">
            <a:avLst/>
          </a:prstGeom>
        </p:spPr>
      </p:pic>
      <p:sp>
        <p:nvSpPr>
          <p:cNvPr id="8" name="文字方塊 7">
            <a:extLst>
              <a:ext uri="{FF2B5EF4-FFF2-40B4-BE49-F238E27FC236}">
                <a16:creationId xmlns:a16="http://schemas.microsoft.com/office/drawing/2014/main" id="{EF5E7EC5-0D33-4984-9D43-56A3D8603C6A}"/>
              </a:ext>
            </a:extLst>
          </p:cNvPr>
          <p:cNvSpPr txBox="1"/>
          <p:nvPr/>
        </p:nvSpPr>
        <p:spPr>
          <a:xfrm>
            <a:off x="485191" y="683088"/>
            <a:ext cx="5858901" cy="276999"/>
          </a:xfrm>
          <a:prstGeom prst="rect">
            <a:avLst/>
          </a:prstGeom>
          <a:noFill/>
        </p:spPr>
        <p:txBody>
          <a:bodyPr wrap="square" rtlCol="0">
            <a:spAutoFit/>
          </a:bodyPr>
          <a:lstStyle/>
          <a:p>
            <a:r>
              <a:rPr lang="zh-TW" altLang="en-US" sz="1200" dirty="0"/>
              <a:t>步驟三：觀察</a:t>
            </a:r>
            <a:r>
              <a:rPr lang="en-US" altLang="zh-TW" sz="1200" dirty="0" err="1"/>
              <a:t>Requeast</a:t>
            </a:r>
            <a:r>
              <a:rPr lang="en-US" altLang="zh-TW" sz="1200" dirty="0"/>
              <a:t> Headers</a:t>
            </a:r>
            <a:r>
              <a:rPr lang="zh-TW" altLang="en-US" sz="1200" dirty="0"/>
              <a:t>，並注意重點</a:t>
            </a:r>
            <a:r>
              <a:rPr lang="en-US" altLang="zh-TW" sz="1200" dirty="0"/>
              <a:t>cookie</a:t>
            </a:r>
            <a:endParaRPr lang="zh-TW" altLang="en-US" sz="1200" dirty="0"/>
          </a:p>
        </p:txBody>
      </p:sp>
      <p:sp>
        <p:nvSpPr>
          <p:cNvPr id="5" name="文字方塊 4">
            <a:extLst>
              <a:ext uri="{FF2B5EF4-FFF2-40B4-BE49-F238E27FC236}">
                <a16:creationId xmlns:a16="http://schemas.microsoft.com/office/drawing/2014/main" id="{90D36820-B5BA-43B2-B324-12E9B29BBD22}"/>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2-PTT</a:t>
            </a:r>
            <a:r>
              <a:rPr lang="zh-TW" altLang="en-US" sz="2000" b="1" dirty="0"/>
              <a:t>八卦版標題</a:t>
            </a:r>
          </a:p>
        </p:txBody>
      </p:sp>
    </p:spTree>
    <p:extLst>
      <p:ext uri="{BB962C8B-B14F-4D97-AF65-F5344CB8AC3E}">
        <p14:creationId xmlns:p14="http://schemas.microsoft.com/office/powerpoint/2010/main" val="5279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網路爬蟲</a:t>
            </a:r>
            <a:endParaRPr dirty="0"/>
          </a:p>
        </p:txBody>
      </p:sp>
      <p:sp>
        <p:nvSpPr>
          <p:cNvPr id="185" name="Google Shape;185;p33"/>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altLang="zh-TW" dirty="0"/>
              <a:t>2</a:t>
            </a:r>
            <a:endParaRPr dirty="0"/>
          </a:p>
        </p:txBody>
      </p:sp>
      <p:sp>
        <p:nvSpPr>
          <p:cNvPr id="186" name="Google Shape;186;p3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在大數據時代下，成千上萬的網頁資料成為具有價值的巨量資料來源</a:t>
            </a:r>
            <a:endParaRPr dirty="0"/>
          </a:p>
        </p:txBody>
      </p:sp>
      <p:cxnSp>
        <p:nvCxnSpPr>
          <p:cNvPr id="187" name="Google Shape;187;p33"/>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88" name="Google Shape;188;p33"/>
          <p:cNvGrpSpPr/>
          <p:nvPr/>
        </p:nvGrpSpPr>
        <p:grpSpPr>
          <a:xfrm>
            <a:off x="8089940" y="561326"/>
            <a:ext cx="423413" cy="421569"/>
            <a:chOff x="7703675" y="2541175"/>
            <a:chExt cx="499425" cy="497250"/>
          </a:xfrm>
        </p:grpSpPr>
        <p:sp>
          <p:nvSpPr>
            <p:cNvPr id="189" name="Google Shape;189;p33"/>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1000"/>
                                        <p:tgtEl>
                                          <p:spTgt spid="18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39A30E93-7243-4402-974F-4AB41E107608}"/>
              </a:ext>
            </a:extLst>
          </p:cNvPr>
          <p:cNvSpPr>
            <a:spLocks noGrp="1"/>
          </p:cNvSpPr>
          <p:nvPr>
            <p:ph type="subTitle" idx="3"/>
          </p:nvPr>
        </p:nvSpPr>
        <p:spPr>
          <a:xfrm>
            <a:off x="445954" y="960513"/>
            <a:ext cx="7699200" cy="399900"/>
          </a:xfrm>
        </p:spPr>
        <p:txBody>
          <a:bodyPr/>
          <a:lstStyle/>
          <a:p>
            <a:r>
              <a:rPr lang="zh-TW" altLang="en-US" dirty="0"/>
              <a:t>步驟四：抓取網頁原始碼</a:t>
            </a:r>
          </a:p>
        </p:txBody>
      </p:sp>
      <p:pic>
        <p:nvPicPr>
          <p:cNvPr id="11" name="圖片 10">
            <a:extLst>
              <a:ext uri="{FF2B5EF4-FFF2-40B4-BE49-F238E27FC236}">
                <a16:creationId xmlns:a16="http://schemas.microsoft.com/office/drawing/2014/main" id="{723D49D1-2DA4-4499-B70D-72C0244DA27E}"/>
              </a:ext>
            </a:extLst>
          </p:cNvPr>
          <p:cNvPicPr>
            <a:picLocks noChangeAspect="1"/>
          </p:cNvPicPr>
          <p:nvPr/>
        </p:nvPicPr>
        <p:blipFill>
          <a:blip r:embed="rId2"/>
          <a:stretch>
            <a:fillRect/>
          </a:stretch>
        </p:blipFill>
        <p:spPr>
          <a:xfrm>
            <a:off x="2346250" y="1707125"/>
            <a:ext cx="6436549" cy="1297221"/>
          </a:xfrm>
          <a:prstGeom prst="rect">
            <a:avLst/>
          </a:prstGeom>
        </p:spPr>
      </p:pic>
      <p:sp>
        <p:nvSpPr>
          <p:cNvPr id="12" name="標題 11">
            <a:extLst>
              <a:ext uri="{FF2B5EF4-FFF2-40B4-BE49-F238E27FC236}">
                <a16:creationId xmlns:a16="http://schemas.microsoft.com/office/drawing/2014/main" id="{FD955B19-1DBF-4FAD-903B-768A6443CA7C}"/>
              </a:ext>
            </a:extLst>
          </p:cNvPr>
          <p:cNvSpPr txBox="1">
            <a:spLocks noGrp="1"/>
          </p:cNvSpPr>
          <p:nvPr>
            <p:ph type="ctrTitle"/>
          </p:nvPr>
        </p:nvSpPr>
        <p:spPr>
          <a:xfrm>
            <a:off x="1965325" y="214313"/>
            <a:ext cx="5213350" cy="946150"/>
          </a:xfrm>
          <a:prstGeom prst="rect">
            <a:avLst/>
          </a:prstGeom>
          <a:noFill/>
        </p:spPr>
        <p:txBody>
          <a:bodyPr wrap="square" rtlCol="0">
            <a:spAutoFit/>
          </a:bodyPr>
          <a:lstStyle/>
          <a:p>
            <a:r>
              <a:rPr lang="zh-TW" altLang="en-US" sz="2000" b="1" dirty="0"/>
              <a:t>爬蟲實例</a:t>
            </a:r>
            <a:r>
              <a:rPr lang="en-US" altLang="zh-TW" sz="2000" b="1" dirty="0"/>
              <a:t>2-PTT</a:t>
            </a:r>
            <a:r>
              <a:rPr lang="zh-TW" altLang="en-US" sz="2000" b="1" dirty="0"/>
              <a:t>八卦版標題</a:t>
            </a:r>
          </a:p>
        </p:txBody>
      </p:sp>
      <p:sp>
        <p:nvSpPr>
          <p:cNvPr id="13" name="文字方塊 12">
            <a:extLst>
              <a:ext uri="{FF2B5EF4-FFF2-40B4-BE49-F238E27FC236}">
                <a16:creationId xmlns:a16="http://schemas.microsoft.com/office/drawing/2014/main" id="{E7366BF9-17DB-4366-AA1A-ECDE97DD8C2A}"/>
              </a:ext>
            </a:extLst>
          </p:cNvPr>
          <p:cNvSpPr txBox="1"/>
          <p:nvPr/>
        </p:nvSpPr>
        <p:spPr>
          <a:xfrm>
            <a:off x="86906" y="1960072"/>
            <a:ext cx="1878419" cy="461665"/>
          </a:xfrm>
          <a:prstGeom prst="rect">
            <a:avLst/>
          </a:prstGeom>
          <a:noFill/>
        </p:spPr>
        <p:txBody>
          <a:bodyPr wrap="square" rtlCol="0">
            <a:spAutoFit/>
          </a:bodyPr>
          <a:lstStyle/>
          <a:p>
            <a:r>
              <a:rPr lang="zh-TW" altLang="en-US" sz="1200" dirty="0"/>
              <a:t>在</a:t>
            </a:r>
            <a:r>
              <a:rPr lang="en-US" altLang="zh-TW" sz="1200" dirty="0"/>
              <a:t>request headers</a:t>
            </a:r>
            <a:r>
              <a:rPr lang="zh-TW" altLang="en-US" sz="1200" dirty="0"/>
              <a:t>中帶上重點</a:t>
            </a:r>
            <a:r>
              <a:rPr lang="en-US" altLang="zh-TW" sz="1200" dirty="0"/>
              <a:t>cookie</a:t>
            </a:r>
            <a:r>
              <a:rPr lang="zh-TW" altLang="en-US" sz="1200" dirty="0"/>
              <a:t>資訊</a:t>
            </a:r>
          </a:p>
        </p:txBody>
      </p:sp>
      <p:sp>
        <p:nvSpPr>
          <p:cNvPr id="14" name="箭號: 向右 13">
            <a:extLst>
              <a:ext uri="{FF2B5EF4-FFF2-40B4-BE49-F238E27FC236}">
                <a16:creationId xmlns:a16="http://schemas.microsoft.com/office/drawing/2014/main" id="{A927AA42-D6FC-4078-AC05-0981AC40BC58}"/>
              </a:ext>
            </a:extLst>
          </p:cNvPr>
          <p:cNvSpPr/>
          <p:nvPr/>
        </p:nvSpPr>
        <p:spPr>
          <a:xfrm>
            <a:off x="1767558" y="2190905"/>
            <a:ext cx="472368" cy="49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48386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FC299DC-1169-4D67-AD0B-EFCFDDFCB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78" y="1249590"/>
            <a:ext cx="2863809" cy="3376167"/>
          </a:xfrm>
          <a:prstGeom prst="rect">
            <a:avLst/>
          </a:prstGeom>
        </p:spPr>
      </p:pic>
      <p:sp>
        <p:nvSpPr>
          <p:cNvPr id="8" name="文字方塊 7">
            <a:extLst>
              <a:ext uri="{FF2B5EF4-FFF2-40B4-BE49-F238E27FC236}">
                <a16:creationId xmlns:a16="http://schemas.microsoft.com/office/drawing/2014/main" id="{D20D9308-1FC4-499C-8E81-48257CE97452}"/>
              </a:ext>
            </a:extLst>
          </p:cNvPr>
          <p:cNvSpPr txBox="1"/>
          <p:nvPr/>
        </p:nvSpPr>
        <p:spPr>
          <a:xfrm>
            <a:off x="697957" y="595715"/>
            <a:ext cx="3652278" cy="461665"/>
          </a:xfrm>
          <a:prstGeom prst="rect">
            <a:avLst/>
          </a:prstGeom>
          <a:noFill/>
        </p:spPr>
        <p:txBody>
          <a:bodyPr wrap="square" rtlCol="0">
            <a:spAutoFit/>
          </a:bodyPr>
          <a:lstStyle/>
          <a:p>
            <a:r>
              <a:rPr lang="zh-TW" altLang="en-US" sz="1200" dirty="0"/>
              <a:t>步驟五：找到上頁的超連結</a:t>
            </a:r>
            <a:endParaRPr lang="en-US" altLang="zh-TW" sz="1200" dirty="0"/>
          </a:p>
          <a:p>
            <a:pPr lvl="1"/>
            <a:r>
              <a:rPr lang="zh-TW" altLang="en-US" sz="1100" dirty="0"/>
              <a:t>路徑：在「</a:t>
            </a:r>
            <a:r>
              <a:rPr lang="en-US" altLang="zh-TW" sz="1100" dirty="0"/>
              <a:t>&lt;</a:t>
            </a:r>
            <a:r>
              <a:rPr lang="zh-TW" altLang="en-US" sz="1100" dirty="0"/>
              <a:t>上頁」按鈕上按右鍵</a:t>
            </a:r>
            <a:r>
              <a:rPr lang="en-US" altLang="zh-TW" sz="1100" dirty="0">
                <a:sym typeface="Wingdings" panose="05000000000000000000" pitchFamily="2" charset="2"/>
              </a:rPr>
              <a:t></a:t>
            </a:r>
            <a:r>
              <a:rPr lang="zh-TW" altLang="en-US" sz="1100" dirty="0">
                <a:sym typeface="Wingdings" panose="05000000000000000000" pitchFamily="2" charset="2"/>
              </a:rPr>
              <a:t>檢查</a:t>
            </a:r>
            <a:endParaRPr lang="en-US" altLang="zh-TW" sz="1100" dirty="0"/>
          </a:p>
        </p:txBody>
      </p:sp>
      <p:pic>
        <p:nvPicPr>
          <p:cNvPr id="9" name="圖片 8">
            <a:extLst>
              <a:ext uri="{FF2B5EF4-FFF2-40B4-BE49-F238E27FC236}">
                <a16:creationId xmlns:a16="http://schemas.microsoft.com/office/drawing/2014/main" id="{272301D3-0110-4BCF-9FB8-50CC1F0F6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944" y="467832"/>
            <a:ext cx="3652278" cy="4551697"/>
          </a:xfrm>
          <a:prstGeom prst="rect">
            <a:avLst/>
          </a:prstGeom>
        </p:spPr>
      </p:pic>
      <p:sp>
        <p:nvSpPr>
          <p:cNvPr id="10" name="矩形 9">
            <a:extLst>
              <a:ext uri="{FF2B5EF4-FFF2-40B4-BE49-F238E27FC236}">
                <a16:creationId xmlns:a16="http://schemas.microsoft.com/office/drawing/2014/main" id="{9A2690A2-FD1D-40BE-B3E0-529FFA929190}"/>
              </a:ext>
            </a:extLst>
          </p:cNvPr>
          <p:cNvSpPr/>
          <p:nvPr/>
        </p:nvSpPr>
        <p:spPr>
          <a:xfrm>
            <a:off x="5445535" y="2686493"/>
            <a:ext cx="2934687" cy="2511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標題 11">
            <a:extLst>
              <a:ext uri="{FF2B5EF4-FFF2-40B4-BE49-F238E27FC236}">
                <a16:creationId xmlns:a16="http://schemas.microsoft.com/office/drawing/2014/main" id="{B1068A4B-F258-47AE-B240-8E7D7A468139}"/>
              </a:ext>
            </a:extLst>
          </p:cNvPr>
          <p:cNvSpPr txBox="1">
            <a:spLocks noGrp="1"/>
          </p:cNvSpPr>
          <p:nvPr>
            <p:ph type="ctrTitle"/>
          </p:nvPr>
        </p:nvSpPr>
        <p:spPr>
          <a:xfrm>
            <a:off x="1965325" y="-21265"/>
            <a:ext cx="5213350" cy="946150"/>
          </a:xfrm>
          <a:prstGeom prst="rect">
            <a:avLst/>
          </a:prstGeom>
          <a:noFill/>
        </p:spPr>
        <p:txBody>
          <a:bodyPr wrap="square" rtlCol="0">
            <a:spAutoFit/>
          </a:bodyPr>
          <a:lstStyle/>
          <a:p>
            <a:r>
              <a:rPr lang="zh-TW" altLang="en-US" sz="2000" b="1" dirty="0"/>
              <a:t>爬蟲實例</a:t>
            </a:r>
            <a:r>
              <a:rPr lang="en-US" altLang="zh-TW" sz="2000" b="1" dirty="0"/>
              <a:t>2-PTT</a:t>
            </a:r>
            <a:r>
              <a:rPr lang="zh-TW" altLang="en-US" sz="2000" b="1" dirty="0"/>
              <a:t>八卦版標題</a:t>
            </a:r>
          </a:p>
        </p:txBody>
      </p:sp>
    </p:spTree>
    <p:extLst>
      <p:ext uri="{BB962C8B-B14F-4D97-AF65-F5344CB8AC3E}">
        <p14:creationId xmlns:p14="http://schemas.microsoft.com/office/powerpoint/2010/main" val="224789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04F8EA4B-8A98-4591-A406-8D1B3A6FB6B6}"/>
              </a:ext>
            </a:extLst>
          </p:cNvPr>
          <p:cNvSpPr>
            <a:spLocks noGrp="1"/>
          </p:cNvSpPr>
          <p:nvPr>
            <p:ph type="subTitle" idx="3"/>
          </p:nvPr>
        </p:nvSpPr>
        <p:spPr/>
        <p:txBody>
          <a:bodyPr/>
          <a:lstStyle/>
          <a:p>
            <a:r>
              <a:rPr lang="zh-TW" altLang="en-US" dirty="0"/>
              <a:t>步驟六：建立抓取單頁面標題與上頁連結的函式</a:t>
            </a:r>
          </a:p>
        </p:txBody>
      </p:sp>
      <p:sp>
        <p:nvSpPr>
          <p:cNvPr id="6" name="標題 11">
            <a:extLst>
              <a:ext uri="{FF2B5EF4-FFF2-40B4-BE49-F238E27FC236}">
                <a16:creationId xmlns:a16="http://schemas.microsoft.com/office/drawing/2014/main" id="{28CC0BF2-C9A8-4AC4-B04B-A2D38EE7B7CD}"/>
              </a:ext>
            </a:extLst>
          </p:cNvPr>
          <p:cNvSpPr txBox="1">
            <a:spLocks noGrp="1"/>
          </p:cNvSpPr>
          <p:nvPr>
            <p:ph type="ctrTitle"/>
          </p:nvPr>
        </p:nvSpPr>
        <p:spPr>
          <a:xfrm>
            <a:off x="1965325" y="214313"/>
            <a:ext cx="5213350" cy="946150"/>
          </a:xfrm>
          <a:prstGeom prst="rect">
            <a:avLst/>
          </a:prstGeom>
          <a:noFill/>
        </p:spPr>
        <p:txBody>
          <a:bodyPr wrap="square" rtlCol="0">
            <a:spAutoFit/>
          </a:bodyPr>
          <a:lstStyle/>
          <a:p>
            <a:r>
              <a:rPr lang="zh-TW" altLang="en-US" sz="2000" b="1" dirty="0"/>
              <a:t>爬蟲實例</a:t>
            </a:r>
            <a:r>
              <a:rPr lang="en-US" altLang="zh-TW" sz="2000" b="1" dirty="0"/>
              <a:t>2-PTT</a:t>
            </a:r>
            <a:r>
              <a:rPr lang="zh-TW" altLang="en-US" sz="2000" b="1" dirty="0"/>
              <a:t>八卦版標題</a:t>
            </a:r>
          </a:p>
        </p:txBody>
      </p:sp>
      <p:pic>
        <p:nvPicPr>
          <p:cNvPr id="8" name="圖片 7">
            <a:extLst>
              <a:ext uri="{FF2B5EF4-FFF2-40B4-BE49-F238E27FC236}">
                <a16:creationId xmlns:a16="http://schemas.microsoft.com/office/drawing/2014/main" id="{743E4F0A-EC04-4A9A-A15E-92B8CE20A016}"/>
              </a:ext>
            </a:extLst>
          </p:cNvPr>
          <p:cNvPicPr>
            <a:picLocks noChangeAspect="1"/>
          </p:cNvPicPr>
          <p:nvPr/>
        </p:nvPicPr>
        <p:blipFill>
          <a:blip r:embed="rId2"/>
          <a:stretch>
            <a:fillRect/>
          </a:stretch>
        </p:blipFill>
        <p:spPr>
          <a:xfrm>
            <a:off x="2041450" y="1408278"/>
            <a:ext cx="7023963" cy="2326943"/>
          </a:xfrm>
          <a:prstGeom prst="rect">
            <a:avLst/>
          </a:prstGeom>
        </p:spPr>
      </p:pic>
      <p:sp>
        <p:nvSpPr>
          <p:cNvPr id="9" name="矩形 8">
            <a:extLst>
              <a:ext uri="{FF2B5EF4-FFF2-40B4-BE49-F238E27FC236}">
                <a16:creationId xmlns:a16="http://schemas.microsoft.com/office/drawing/2014/main" id="{07F2024E-ECFD-414D-ACF2-661F18BA2A59}"/>
              </a:ext>
            </a:extLst>
          </p:cNvPr>
          <p:cNvSpPr/>
          <p:nvPr/>
        </p:nvSpPr>
        <p:spPr>
          <a:xfrm>
            <a:off x="2105247" y="1601972"/>
            <a:ext cx="6960166" cy="1920949"/>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1D9B209-83B8-4CE1-9E31-A915EACB1151}"/>
              </a:ext>
            </a:extLst>
          </p:cNvPr>
          <p:cNvSpPr/>
          <p:nvPr/>
        </p:nvSpPr>
        <p:spPr>
          <a:xfrm>
            <a:off x="2105247" y="3536747"/>
            <a:ext cx="1885506" cy="193694"/>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02732B5C-9DA0-4C27-A5C4-6753BFBF8066}"/>
              </a:ext>
            </a:extLst>
          </p:cNvPr>
          <p:cNvSpPr txBox="1"/>
          <p:nvPr/>
        </p:nvSpPr>
        <p:spPr>
          <a:xfrm>
            <a:off x="258727" y="2153861"/>
            <a:ext cx="1878419" cy="276999"/>
          </a:xfrm>
          <a:prstGeom prst="rect">
            <a:avLst/>
          </a:prstGeom>
          <a:noFill/>
        </p:spPr>
        <p:txBody>
          <a:bodyPr wrap="square" rtlCol="0">
            <a:spAutoFit/>
          </a:bodyPr>
          <a:lstStyle/>
          <a:p>
            <a:r>
              <a:rPr lang="zh-TW" altLang="en-US" sz="1200" dirty="0"/>
              <a:t>抓取單頁面標題</a:t>
            </a:r>
          </a:p>
        </p:txBody>
      </p:sp>
      <p:sp>
        <p:nvSpPr>
          <p:cNvPr id="14" name="文字方塊 13">
            <a:extLst>
              <a:ext uri="{FF2B5EF4-FFF2-40B4-BE49-F238E27FC236}">
                <a16:creationId xmlns:a16="http://schemas.microsoft.com/office/drawing/2014/main" id="{6F18B766-36E6-4DCB-800B-96D99D9A1416}"/>
              </a:ext>
            </a:extLst>
          </p:cNvPr>
          <p:cNvSpPr txBox="1"/>
          <p:nvPr/>
        </p:nvSpPr>
        <p:spPr>
          <a:xfrm>
            <a:off x="258727" y="3481260"/>
            <a:ext cx="1878419" cy="276999"/>
          </a:xfrm>
          <a:prstGeom prst="rect">
            <a:avLst/>
          </a:prstGeom>
          <a:noFill/>
        </p:spPr>
        <p:txBody>
          <a:bodyPr wrap="square" rtlCol="0">
            <a:spAutoFit/>
          </a:bodyPr>
          <a:lstStyle/>
          <a:p>
            <a:r>
              <a:rPr lang="zh-TW" altLang="en-US" sz="1200" dirty="0"/>
              <a:t>抓取上頁超連結</a:t>
            </a:r>
          </a:p>
        </p:txBody>
      </p:sp>
      <p:sp>
        <p:nvSpPr>
          <p:cNvPr id="15" name="箭號: 向右 14">
            <a:extLst>
              <a:ext uri="{FF2B5EF4-FFF2-40B4-BE49-F238E27FC236}">
                <a16:creationId xmlns:a16="http://schemas.microsoft.com/office/drawing/2014/main" id="{72C54362-D9E2-4EBA-B56A-0245AFE158F2}"/>
              </a:ext>
            </a:extLst>
          </p:cNvPr>
          <p:cNvSpPr/>
          <p:nvPr/>
        </p:nvSpPr>
        <p:spPr>
          <a:xfrm>
            <a:off x="1492957" y="2267849"/>
            <a:ext cx="472368" cy="49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右 15">
            <a:extLst>
              <a:ext uri="{FF2B5EF4-FFF2-40B4-BE49-F238E27FC236}">
                <a16:creationId xmlns:a16="http://schemas.microsoft.com/office/drawing/2014/main" id="{51A8E730-2A7F-481D-A334-ABCC728EDAAA}"/>
              </a:ext>
            </a:extLst>
          </p:cNvPr>
          <p:cNvSpPr/>
          <p:nvPr/>
        </p:nvSpPr>
        <p:spPr>
          <a:xfrm>
            <a:off x="1492957" y="3619759"/>
            <a:ext cx="472368" cy="49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93832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A783D5EF-8F4A-473F-AC93-B5547A045CA4}"/>
              </a:ext>
            </a:extLst>
          </p:cNvPr>
          <p:cNvSpPr>
            <a:spLocks noGrp="1"/>
          </p:cNvSpPr>
          <p:nvPr>
            <p:ph type="subTitle" idx="3"/>
          </p:nvPr>
        </p:nvSpPr>
        <p:spPr/>
        <p:txBody>
          <a:bodyPr/>
          <a:lstStyle/>
          <a:p>
            <a:r>
              <a:rPr lang="zh-TW" altLang="en-US" dirty="0"/>
              <a:t>步驟七：連續抓取多頁面標題</a:t>
            </a:r>
          </a:p>
        </p:txBody>
      </p:sp>
      <p:sp>
        <p:nvSpPr>
          <p:cNvPr id="6" name="標題 11">
            <a:extLst>
              <a:ext uri="{FF2B5EF4-FFF2-40B4-BE49-F238E27FC236}">
                <a16:creationId xmlns:a16="http://schemas.microsoft.com/office/drawing/2014/main" id="{FF0C2CFB-30AE-4805-A713-BB12815A2724}"/>
              </a:ext>
            </a:extLst>
          </p:cNvPr>
          <p:cNvSpPr txBox="1">
            <a:spLocks noGrp="1"/>
          </p:cNvSpPr>
          <p:nvPr>
            <p:ph type="ctrTitle"/>
          </p:nvPr>
        </p:nvSpPr>
        <p:spPr>
          <a:xfrm>
            <a:off x="1965325" y="214313"/>
            <a:ext cx="5213350" cy="946150"/>
          </a:xfrm>
          <a:prstGeom prst="rect">
            <a:avLst/>
          </a:prstGeom>
          <a:noFill/>
        </p:spPr>
        <p:txBody>
          <a:bodyPr wrap="square" rtlCol="0">
            <a:spAutoFit/>
          </a:bodyPr>
          <a:lstStyle/>
          <a:p>
            <a:r>
              <a:rPr lang="zh-TW" altLang="en-US" sz="2000" b="1" dirty="0"/>
              <a:t>爬蟲實例</a:t>
            </a:r>
            <a:r>
              <a:rPr lang="en-US" altLang="zh-TW" sz="2000" b="1" dirty="0"/>
              <a:t>2-PTT</a:t>
            </a:r>
            <a:r>
              <a:rPr lang="zh-TW" altLang="en-US" sz="2000" b="1" dirty="0"/>
              <a:t>八卦版標題</a:t>
            </a:r>
          </a:p>
        </p:txBody>
      </p:sp>
      <p:pic>
        <p:nvPicPr>
          <p:cNvPr id="8" name="圖片 7">
            <a:extLst>
              <a:ext uri="{FF2B5EF4-FFF2-40B4-BE49-F238E27FC236}">
                <a16:creationId xmlns:a16="http://schemas.microsoft.com/office/drawing/2014/main" id="{13F6646B-2974-4507-B7EC-CB83E9EBE02B}"/>
              </a:ext>
            </a:extLst>
          </p:cNvPr>
          <p:cNvPicPr>
            <a:picLocks noChangeAspect="1"/>
          </p:cNvPicPr>
          <p:nvPr/>
        </p:nvPicPr>
        <p:blipFill>
          <a:blip r:embed="rId2"/>
          <a:stretch>
            <a:fillRect/>
          </a:stretch>
        </p:blipFill>
        <p:spPr>
          <a:xfrm>
            <a:off x="2994839" y="1820781"/>
            <a:ext cx="5424759" cy="1501937"/>
          </a:xfrm>
          <a:prstGeom prst="rect">
            <a:avLst/>
          </a:prstGeom>
        </p:spPr>
      </p:pic>
      <p:sp>
        <p:nvSpPr>
          <p:cNvPr id="9" name="文字方塊 8">
            <a:extLst>
              <a:ext uri="{FF2B5EF4-FFF2-40B4-BE49-F238E27FC236}">
                <a16:creationId xmlns:a16="http://schemas.microsoft.com/office/drawing/2014/main" id="{461B1D10-249E-4427-83FC-805EB38CCA2E}"/>
              </a:ext>
            </a:extLst>
          </p:cNvPr>
          <p:cNvSpPr txBox="1"/>
          <p:nvPr/>
        </p:nvSpPr>
        <p:spPr>
          <a:xfrm>
            <a:off x="601897" y="2255855"/>
            <a:ext cx="1878419" cy="461665"/>
          </a:xfrm>
          <a:prstGeom prst="rect">
            <a:avLst/>
          </a:prstGeom>
          <a:noFill/>
        </p:spPr>
        <p:txBody>
          <a:bodyPr wrap="square" rtlCol="0">
            <a:spAutoFit/>
          </a:bodyPr>
          <a:lstStyle/>
          <a:p>
            <a:r>
              <a:rPr lang="zh-TW" altLang="en-US" sz="1200" dirty="0"/>
              <a:t>利用</a:t>
            </a:r>
            <a:r>
              <a:rPr lang="en-US" altLang="zh-TW" sz="1200" dirty="0"/>
              <a:t>while</a:t>
            </a:r>
            <a:r>
              <a:rPr lang="zh-TW" altLang="en-US" sz="1200" dirty="0"/>
              <a:t>迴圈連續抓取三個頁面標題</a:t>
            </a:r>
          </a:p>
        </p:txBody>
      </p:sp>
      <p:sp>
        <p:nvSpPr>
          <p:cNvPr id="10" name="箭號: 向右 9">
            <a:extLst>
              <a:ext uri="{FF2B5EF4-FFF2-40B4-BE49-F238E27FC236}">
                <a16:creationId xmlns:a16="http://schemas.microsoft.com/office/drawing/2014/main" id="{A505A47F-9C2B-4072-B18A-B3822C232B37}"/>
              </a:ext>
            </a:extLst>
          </p:cNvPr>
          <p:cNvSpPr/>
          <p:nvPr/>
        </p:nvSpPr>
        <p:spPr>
          <a:xfrm>
            <a:off x="2379003" y="2437667"/>
            <a:ext cx="472368" cy="49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9697759-CF0A-4682-96C1-140B7B9A0A65}"/>
              </a:ext>
            </a:extLst>
          </p:cNvPr>
          <p:cNvSpPr/>
          <p:nvPr/>
        </p:nvSpPr>
        <p:spPr>
          <a:xfrm>
            <a:off x="6266122" y="2557367"/>
            <a:ext cx="1679944" cy="320306"/>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A500D5CB-7C03-40CC-A181-72399BE3B5D9}"/>
              </a:ext>
            </a:extLst>
          </p:cNvPr>
          <p:cNvSpPr txBox="1"/>
          <p:nvPr/>
        </p:nvSpPr>
        <p:spPr>
          <a:xfrm>
            <a:off x="6541179" y="3409446"/>
            <a:ext cx="1878419" cy="646331"/>
          </a:xfrm>
          <a:prstGeom prst="rect">
            <a:avLst/>
          </a:prstGeom>
          <a:noFill/>
        </p:spPr>
        <p:txBody>
          <a:bodyPr wrap="square" rtlCol="0">
            <a:spAutoFit/>
          </a:bodyPr>
          <a:lstStyle/>
          <a:p>
            <a:r>
              <a:rPr lang="zh-TW" altLang="en-US" sz="1200" dirty="0"/>
              <a:t>呼叫函式，函式會抓取一個頁面標題並「回傳」上頁連結</a:t>
            </a:r>
          </a:p>
        </p:txBody>
      </p:sp>
      <p:sp>
        <p:nvSpPr>
          <p:cNvPr id="14" name="箭號: 向右 13">
            <a:extLst>
              <a:ext uri="{FF2B5EF4-FFF2-40B4-BE49-F238E27FC236}">
                <a16:creationId xmlns:a16="http://schemas.microsoft.com/office/drawing/2014/main" id="{62F8D00C-4D2C-417A-ABF9-2160DACF9FB8}"/>
              </a:ext>
            </a:extLst>
          </p:cNvPr>
          <p:cNvSpPr/>
          <p:nvPr/>
        </p:nvSpPr>
        <p:spPr>
          <a:xfrm rot="16014525">
            <a:off x="7674615" y="3176074"/>
            <a:ext cx="472368" cy="49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26709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671AAA86-F742-4315-92AD-90A6E2856A49}"/>
              </a:ext>
            </a:extLst>
          </p:cNvPr>
          <p:cNvSpPr>
            <a:spLocks noGrp="1"/>
          </p:cNvSpPr>
          <p:nvPr>
            <p:ph type="subTitle" idx="3"/>
          </p:nvPr>
        </p:nvSpPr>
        <p:spPr>
          <a:xfrm>
            <a:off x="601898" y="687388"/>
            <a:ext cx="7699200" cy="399900"/>
          </a:xfrm>
        </p:spPr>
        <p:txBody>
          <a:bodyPr/>
          <a:lstStyle/>
          <a:p>
            <a:r>
              <a:rPr lang="zh-TW" altLang="en-US"/>
              <a:t>結果：</a:t>
            </a:r>
            <a:endParaRPr lang="zh-TW" altLang="en-US" dirty="0"/>
          </a:p>
        </p:txBody>
      </p:sp>
      <p:sp>
        <p:nvSpPr>
          <p:cNvPr id="6" name="標題 11">
            <a:extLst>
              <a:ext uri="{FF2B5EF4-FFF2-40B4-BE49-F238E27FC236}">
                <a16:creationId xmlns:a16="http://schemas.microsoft.com/office/drawing/2014/main" id="{B147A4F8-BD7C-4C10-BA66-E2115C3029EE}"/>
              </a:ext>
            </a:extLst>
          </p:cNvPr>
          <p:cNvSpPr txBox="1">
            <a:spLocks noGrp="1"/>
          </p:cNvSpPr>
          <p:nvPr>
            <p:ph type="ctrTitle"/>
          </p:nvPr>
        </p:nvSpPr>
        <p:spPr>
          <a:xfrm>
            <a:off x="1965325" y="214313"/>
            <a:ext cx="5213350" cy="946150"/>
          </a:xfrm>
          <a:prstGeom prst="rect">
            <a:avLst/>
          </a:prstGeom>
          <a:noFill/>
        </p:spPr>
        <p:txBody>
          <a:bodyPr wrap="square" rtlCol="0">
            <a:spAutoFit/>
          </a:bodyPr>
          <a:lstStyle/>
          <a:p>
            <a:r>
              <a:rPr lang="zh-TW" altLang="en-US" sz="2000" b="1" dirty="0"/>
              <a:t>爬蟲實例</a:t>
            </a:r>
            <a:r>
              <a:rPr lang="en-US" altLang="zh-TW" sz="2000" b="1" dirty="0"/>
              <a:t>2-PTT</a:t>
            </a:r>
            <a:r>
              <a:rPr lang="zh-TW" altLang="en-US" sz="2000" b="1" dirty="0"/>
              <a:t>八卦版標題</a:t>
            </a:r>
          </a:p>
        </p:txBody>
      </p:sp>
      <p:pic>
        <p:nvPicPr>
          <p:cNvPr id="8" name="圖片 7">
            <a:extLst>
              <a:ext uri="{FF2B5EF4-FFF2-40B4-BE49-F238E27FC236}">
                <a16:creationId xmlns:a16="http://schemas.microsoft.com/office/drawing/2014/main" id="{467C4096-1DFD-4A81-9630-563B4C283DB8}"/>
              </a:ext>
            </a:extLst>
          </p:cNvPr>
          <p:cNvPicPr>
            <a:picLocks noChangeAspect="1"/>
          </p:cNvPicPr>
          <p:nvPr/>
        </p:nvPicPr>
        <p:blipFill>
          <a:blip r:embed="rId2"/>
          <a:stretch>
            <a:fillRect/>
          </a:stretch>
        </p:blipFill>
        <p:spPr>
          <a:xfrm>
            <a:off x="5668167" y="1507401"/>
            <a:ext cx="3401706" cy="2510351"/>
          </a:xfrm>
          <a:prstGeom prst="rect">
            <a:avLst/>
          </a:prstGeom>
        </p:spPr>
      </p:pic>
      <p:pic>
        <p:nvPicPr>
          <p:cNvPr id="10" name="圖片 9">
            <a:extLst>
              <a:ext uri="{FF2B5EF4-FFF2-40B4-BE49-F238E27FC236}">
                <a16:creationId xmlns:a16="http://schemas.microsoft.com/office/drawing/2014/main" id="{B5BBC36D-E377-4BFD-994F-B2442BCF2AAF}"/>
              </a:ext>
            </a:extLst>
          </p:cNvPr>
          <p:cNvPicPr>
            <a:picLocks noChangeAspect="1"/>
          </p:cNvPicPr>
          <p:nvPr/>
        </p:nvPicPr>
        <p:blipFill>
          <a:blip r:embed="rId3"/>
          <a:stretch>
            <a:fillRect/>
          </a:stretch>
        </p:blipFill>
        <p:spPr>
          <a:xfrm>
            <a:off x="2818142" y="1507401"/>
            <a:ext cx="2794818" cy="2408692"/>
          </a:xfrm>
          <a:prstGeom prst="rect">
            <a:avLst/>
          </a:prstGeom>
        </p:spPr>
      </p:pic>
      <p:pic>
        <p:nvPicPr>
          <p:cNvPr id="12" name="圖片 11">
            <a:extLst>
              <a:ext uri="{FF2B5EF4-FFF2-40B4-BE49-F238E27FC236}">
                <a16:creationId xmlns:a16="http://schemas.microsoft.com/office/drawing/2014/main" id="{F7081243-1757-4467-8F0B-C20E56B8253D}"/>
              </a:ext>
            </a:extLst>
          </p:cNvPr>
          <p:cNvPicPr>
            <a:picLocks noChangeAspect="1"/>
          </p:cNvPicPr>
          <p:nvPr/>
        </p:nvPicPr>
        <p:blipFill>
          <a:blip r:embed="rId4"/>
          <a:stretch>
            <a:fillRect/>
          </a:stretch>
        </p:blipFill>
        <p:spPr>
          <a:xfrm>
            <a:off x="46524" y="1888751"/>
            <a:ext cx="2716411" cy="1509805"/>
          </a:xfrm>
          <a:prstGeom prst="rect">
            <a:avLst/>
          </a:prstGeom>
        </p:spPr>
      </p:pic>
      <p:sp>
        <p:nvSpPr>
          <p:cNvPr id="13" name="文字方塊 12">
            <a:extLst>
              <a:ext uri="{FF2B5EF4-FFF2-40B4-BE49-F238E27FC236}">
                <a16:creationId xmlns:a16="http://schemas.microsoft.com/office/drawing/2014/main" id="{A063536B-C859-41C0-9A72-A4EBD751720A}"/>
              </a:ext>
            </a:extLst>
          </p:cNvPr>
          <p:cNvSpPr txBox="1"/>
          <p:nvPr/>
        </p:nvSpPr>
        <p:spPr>
          <a:xfrm>
            <a:off x="86906" y="1561284"/>
            <a:ext cx="1878419" cy="276999"/>
          </a:xfrm>
          <a:prstGeom prst="rect">
            <a:avLst/>
          </a:prstGeom>
          <a:noFill/>
        </p:spPr>
        <p:txBody>
          <a:bodyPr wrap="square" rtlCol="0">
            <a:spAutoFit/>
          </a:bodyPr>
          <a:lstStyle/>
          <a:p>
            <a:r>
              <a:rPr lang="zh-TW" altLang="en-US" sz="1200" dirty="0"/>
              <a:t>最新一頁標題</a:t>
            </a:r>
          </a:p>
        </p:txBody>
      </p:sp>
      <p:sp>
        <p:nvSpPr>
          <p:cNvPr id="14" name="文字方塊 13">
            <a:extLst>
              <a:ext uri="{FF2B5EF4-FFF2-40B4-BE49-F238E27FC236}">
                <a16:creationId xmlns:a16="http://schemas.microsoft.com/office/drawing/2014/main" id="{9FF5AF0D-9E06-4AD3-B400-D7D20190253A}"/>
              </a:ext>
            </a:extLst>
          </p:cNvPr>
          <p:cNvSpPr txBox="1"/>
          <p:nvPr/>
        </p:nvSpPr>
        <p:spPr>
          <a:xfrm>
            <a:off x="2818142" y="1200884"/>
            <a:ext cx="1878419" cy="276999"/>
          </a:xfrm>
          <a:prstGeom prst="rect">
            <a:avLst/>
          </a:prstGeom>
          <a:noFill/>
        </p:spPr>
        <p:txBody>
          <a:bodyPr wrap="square" rtlCol="0">
            <a:spAutoFit/>
          </a:bodyPr>
          <a:lstStyle/>
          <a:p>
            <a:r>
              <a:rPr lang="zh-TW" altLang="en-US" sz="1200" dirty="0"/>
              <a:t>上一頁標題</a:t>
            </a:r>
          </a:p>
        </p:txBody>
      </p:sp>
      <p:sp>
        <p:nvSpPr>
          <p:cNvPr id="15" name="文字方塊 14">
            <a:extLst>
              <a:ext uri="{FF2B5EF4-FFF2-40B4-BE49-F238E27FC236}">
                <a16:creationId xmlns:a16="http://schemas.microsoft.com/office/drawing/2014/main" id="{CA8491D5-2874-4260-9989-B6278A04D171}"/>
              </a:ext>
            </a:extLst>
          </p:cNvPr>
          <p:cNvSpPr txBox="1"/>
          <p:nvPr/>
        </p:nvSpPr>
        <p:spPr>
          <a:xfrm>
            <a:off x="5679314" y="1200884"/>
            <a:ext cx="1878419" cy="276999"/>
          </a:xfrm>
          <a:prstGeom prst="rect">
            <a:avLst/>
          </a:prstGeom>
          <a:noFill/>
        </p:spPr>
        <p:txBody>
          <a:bodyPr wrap="square" rtlCol="0">
            <a:spAutoFit/>
          </a:bodyPr>
          <a:lstStyle/>
          <a:p>
            <a:r>
              <a:rPr lang="zh-TW" altLang="en-US" sz="1200" dirty="0"/>
              <a:t>上上頁標題</a:t>
            </a:r>
          </a:p>
        </p:txBody>
      </p:sp>
    </p:spTree>
    <p:extLst>
      <p:ext uri="{BB962C8B-B14F-4D97-AF65-F5344CB8AC3E}">
        <p14:creationId xmlns:p14="http://schemas.microsoft.com/office/powerpoint/2010/main" val="864639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14" name="標題 1">
            <a:extLst>
              <a:ext uri="{FF2B5EF4-FFF2-40B4-BE49-F238E27FC236}">
                <a16:creationId xmlns:a16="http://schemas.microsoft.com/office/drawing/2014/main" id="{6035BDAE-8AA4-48B7-AC9D-287C15639550}"/>
              </a:ext>
            </a:extLst>
          </p:cNvPr>
          <p:cNvSpPr txBox="1">
            <a:spLocks/>
          </p:cNvSpPr>
          <p:nvPr/>
        </p:nvSpPr>
        <p:spPr>
          <a:xfrm>
            <a:off x="838200" y="304138"/>
            <a:ext cx="7269065" cy="64654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t>網路爬蟲是什麼？</a:t>
            </a:r>
          </a:p>
        </p:txBody>
      </p:sp>
      <p:sp>
        <p:nvSpPr>
          <p:cNvPr id="15" name="內容版面配置區 2">
            <a:extLst>
              <a:ext uri="{FF2B5EF4-FFF2-40B4-BE49-F238E27FC236}">
                <a16:creationId xmlns:a16="http://schemas.microsoft.com/office/drawing/2014/main" id="{F5BE33F7-9C39-404E-B7C8-5CB8BFE9DDA7}"/>
              </a:ext>
            </a:extLst>
          </p:cNvPr>
          <p:cNvSpPr txBox="1">
            <a:spLocks/>
          </p:cNvSpPr>
          <p:nvPr/>
        </p:nvSpPr>
        <p:spPr>
          <a:xfrm>
            <a:off x="1169048" y="1162493"/>
            <a:ext cx="6938217" cy="99043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dirty="0"/>
              <a:t>狹義的網路爬蟲：</a:t>
            </a:r>
            <a:endParaRPr lang="en-US" altLang="zh-TW" dirty="0"/>
          </a:p>
          <a:p>
            <a:pPr marL="0" indent="0">
              <a:buFont typeface="Roboto Condensed Light"/>
              <a:buNone/>
            </a:pPr>
            <a:r>
              <a:rPr lang="zh-TW" altLang="en-US" dirty="0"/>
              <a:t>透過</a:t>
            </a:r>
            <a:r>
              <a:rPr lang="zh-TW" altLang="en-US" dirty="0">
                <a:solidFill>
                  <a:srgbClr val="FF0000"/>
                </a:solidFill>
              </a:rPr>
              <a:t>程式</a:t>
            </a:r>
            <a:r>
              <a:rPr lang="zh-TW" altLang="en-US" dirty="0"/>
              <a:t>在網路上以</a:t>
            </a:r>
            <a:r>
              <a:rPr lang="zh-TW" altLang="en-US" dirty="0">
                <a:solidFill>
                  <a:srgbClr val="FF0000"/>
                </a:solidFill>
              </a:rPr>
              <a:t>一定的規則</a:t>
            </a:r>
            <a:r>
              <a:rPr lang="zh-TW" altLang="en-US" dirty="0"/>
              <a:t>進行爬取</a:t>
            </a:r>
            <a:r>
              <a:rPr lang="en-US" altLang="zh-TW" dirty="0"/>
              <a:t>(</a:t>
            </a:r>
            <a:r>
              <a:rPr lang="zh-TW" altLang="en-US" dirty="0"/>
              <a:t>抓取</a:t>
            </a:r>
            <a:r>
              <a:rPr lang="en-US" altLang="zh-TW" dirty="0"/>
              <a:t>)</a:t>
            </a:r>
            <a:r>
              <a:rPr lang="zh-TW" altLang="en-US" dirty="0"/>
              <a:t>網頁中的內容，這樣的行為就可以叫做「網路爬蟲」</a:t>
            </a:r>
          </a:p>
        </p:txBody>
      </p:sp>
      <p:pic>
        <p:nvPicPr>
          <p:cNvPr id="11" name="圖片 10">
            <a:extLst>
              <a:ext uri="{FF2B5EF4-FFF2-40B4-BE49-F238E27FC236}">
                <a16:creationId xmlns:a16="http://schemas.microsoft.com/office/drawing/2014/main" id="{DE9B6FE0-7D58-42D1-AEA1-F1FA40B1E106}"/>
              </a:ext>
            </a:extLst>
          </p:cNvPr>
          <p:cNvPicPr>
            <a:picLocks noChangeAspect="1"/>
          </p:cNvPicPr>
          <p:nvPr/>
        </p:nvPicPr>
        <p:blipFill>
          <a:blip r:embed="rId3"/>
          <a:stretch>
            <a:fillRect/>
          </a:stretch>
        </p:blipFill>
        <p:spPr>
          <a:xfrm>
            <a:off x="2269609" y="2830099"/>
            <a:ext cx="954107" cy="954107"/>
          </a:xfrm>
          <a:prstGeom prst="rect">
            <a:avLst/>
          </a:prstGeom>
        </p:spPr>
      </p:pic>
      <p:sp>
        <p:nvSpPr>
          <p:cNvPr id="12" name="文字方塊 11">
            <a:extLst>
              <a:ext uri="{FF2B5EF4-FFF2-40B4-BE49-F238E27FC236}">
                <a16:creationId xmlns:a16="http://schemas.microsoft.com/office/drawing/2014/main" id="{ECAEE7C6-1704-4080-A7B2-0847C959404B}"/>
              </a:ext>
            </a:extLst>
          </p:cNvPr>
          <p:cNvSpPr txBox="1"/>
          <p:nvPr/>
        </p:nvSpPr>
        <p:spPr>
          <a:xfrm>
            <a:off x="1169048" y="2364736"/>
            <a:ext cx="1502735" cy="307777"/>
          </a:xfrm>
          <a:prstGeom prst="rect">
            <a:avLst/>
          </a:prstGeom>
          <a:noFill/>
        </p:spPr>
        <p:txBody>
          <a:bodyPr wrap="square" rtlCol="0">
            <a:spAutoFit/>
          </a:bodyPr>
          <a:lstStyle/>
          <a:p>
            <a:r>
              <a:rPr lang="zh-TW" altLang="en-US" dirty="0">
                <a:latin typeface="Roboto Condensed Light" panose="02020500000000000000" charset="0"/>
                <a:cs typeface="Arial" panose="020B0604020202020204" pitchFamily="34" charset="0"/>
              </a:rPr>
              <a:t>廣義的網路爬蟲：</a:t>
            </a:r>
            <a:endParaRPr lang="en-US" altLang="zh-TW" dirty="0">
              <a:latin typeface="Roboto Condensed Light" panose="02020500000000000000" charset="0"/>
              <a:ea typeface="Roboto Condensed Light" panose="02020500000000000000" charset="0"/>
              <a:cs typeface="Arial" panose="020B0604020202020204" pitchFamily="34" charset="0"/>
            </a:endParaRPr>
          </a:p>
        </p:txBody>
      </p:sp>
      <p:sp>
        <p:nvSpPr>
          <p:cNvPr id="13" name="文字方塊 12">
            <a:extLst>
              <a:ext uri="{FF2B5EF4-FFF2-40B4-BE49-F238E27FC236}">
                <a16:creationId xmlns:a16="http://schemas.microsoft.com/office/drawing/2014/main" id="{5BE47CAF-1F69-4812-A712-56CC2BDB6C59}"/>
              </a:ext>
            </a:extLst>
          </p:cNvPr>
          <p:cNvSpPr txBox="1"/>
          <p:nvPr/>
        </p:nvSpPr>
        <p:spPr>
          <a:xfrm>
            <a:off x="1478351" y="3874757"/>
            <a:ext cx="2386864" cy="738664"/>
          </a:xfrm>
          <a:prstGeom prst="rect">
            <a:avLst/>
          </a:prstGeom>
          <a:noFill/>
        </p:spPr>
        <p:txBody>
          <a:bodyPr wrap="square" rtlCol="0">
            <a:spAutoFit/>
          </a:bodyPr>
          <a:lstStyle/>
          <a:p>
            <a:pPr algn="ctr"/>
            <a:r>
              <a:rPr lang="zh-TW" altLang="en-US" b="1" dirty="0">
                <a:latin typeface="Roboto Condensed Light" panose="02020500000000000000" charset="0"/>
              </a:rPr>
              <a:t>網路蜘蛛</a:t>
            </a:r>
            <a:endParaRPr lang="en-US" altLang="zh-TW" b="1" dirty="0">
              <a:latin typeface="Roboto Condensed Light" panose="02020500000000000000" charset="0"/>
              <a:ea typeface="Roboto Condensed Light" panose="02020500000000000000" charset="0"/>
            </a:endParaRPr>
          </a:p>
          <a:p>
            <a:pPr algn="ctr"/>
            <a:r>
              <a:rPr lang="zh-TW" altLang="en-US" dirty="0">
                <a:latin typeface="Roboto Condensed Light" panose="02020500000000000000" charset="0"/>
              </a:rPr>
              <a:t>用於建置搜尋引擎資料庫，例如</a:t>
            </a:r>
            <a:r>
              <a:rPr lang="en-US" altLang="zh-TW" dirty="0" err="1">
                <a:latin typeface="Roboto Condensed Light" panose="02020500000000000000" charset="0"/>
                <a:ea typeface="Roboto Condensed Light" panose="02020500000000000000" charset="0"/>
              </a:rPr>
              <a:t>googlebot</a:t>
            </a:r>
            <a:endParaRPr lang="en-US" altLang="zh-TW" dirty="0">
              <a:latin typeface="Roboto Condensed Light" panose="02020500000000000000" charset="0"/>
              <a:ea typeface="Roboto Condensed Light" panose="02020500000000000000" charset="0"/>
            </a:endParaRPr>
          </a:p>
        </p:txBody>
      </p:sp>
      <p:pic>
        <p:nvPicPr>
          <p:cNvPr id="17" name="圖片 16">
            <a:extLst>
              <a:ext uri="{FF2B5EF4-FFF2-40B4-BE49-F238E27FC236}">
                <a16:creationId xmlns:a16="http://schemas.microsoft.com/office/drawing/2014/main" id="{E402414B-90BE-41F7-8198-5581908A0951}"/>
              </a:ext>
            </a:extLst>
          </p:cNvPr>
          <p:cNvPicPr>
            <a:picLocks noChangeAspect="1"/>
          </p:cNvPicPr>
          <p:nvPr/>
        </p:nvPicPr>
        <p:blipFill>
          <a:blip r:embed="rId4"/>
          <a:stretch>
            <a:fillRect/>
          </a:stretch>
        </p:blipFill>
        <p:spPr>
          <a:xfrm>
            <a:off x="5445198" y="2737785"/>
            <a:ext cx="1223466" cy="1223466"/>
          </a:xfrm>
          <a:prstGeom prst="rect">
            <a:avLst/>
          </a:prstGeom>
        </p:spPr>
      </p:pic>
      <p:sp>
        <p:nvSpPr>
          <p:cNvPr id="18" name="文字方塊 17">
            <a:extLst>
              <a:ext uri="{FF2B5EF4-FFF2-40B4-BE49-F238E27FC236}">
                <a16:creationId xmlns:a16="http://schemas.microsoft.com/office/drawing/2014/main" id="{C97C74D9-B674-4D0F-B8DC-7DA6BB81D141}"/>
              </a:ext>
            </a:extLst>
          </p:cNvPr>
          <p:cNvSpPr txBox="1"/>
          <p:nvPr/>
        </p:nvSpPr>
        <p:spPr>
          <a:xfrm>
            <a:off x="4149269" y="3874757"/>
            <a:ext cx="3957996" cy="954107"/>
          </a:xfrm>
          <a:prstGeom prst="rect">
            <a:avLst/>
          </a:prstGeom>
          <a:noFill/>
        </p:spPr>
        <p:txBody>
          <a:bodyPr wrap="square" rtlCol="0">
            <a:spAutoFit/>
          </a:bodyPr>
          <a:lstStyle/>
          <a:p>
            <a:pPr algn="ctr"/>
            <a:r>
              <a:rPr lang="zh-TW" altLang="en-US" b="1" dirty="0">
                <a:latin typeface="Roboto Condensed Light" panose="02020500000000000000" charset="0"/>
              </a:rPr>
              <a:t>網路機器人</a:t>
            </a:r>
            <a:endParaRPr lang="en-US" altLang="zh-TW" b="1" dirty="0">
              <a:latin typeface="Roboto Condensed Light" panose="02020500000000000000" charset="0"/>
              <a:ea typeface="Roboto Condensed Light" panose="02020500000000000000" charset="0"/>
            </a:endParaRPr>
          </a:p>
          <a:p>
            <a:pPr algn="ctr"/>
            <a:r>
              <a:rPr lang="zh-TW" altLang="en-US" dirty="0">
                <a:latin typeface="Roboto Condensed Light" panose="02020500000000000000" charset="0"/>
              </a:rPr>
              <a:t>網路爬蟲的延伸，當網頁狀態發生改變或是某些條件達成時，網路機器人會自動做出相應的回應，例如自動寄送帳好密碼確認信。</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35173F8B-14BA-4BD3-B924-8674DF684A45}"/>
              </a:ext>
            </a:extLst>
          </p:cNvPr>
          <p:cNvSpPr txBox="1">
            <a:spLocks/>
          </p:cNvSpPr>
          <p:nvPr/>
        </p:nvSpPr>
        <p:spPr>
          <a:xfrm>
            <a:off x="1714681" y="223284"/>
            <a:ext cx="5714638" cy="60605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t>為什麼需要網路爬蟲？</a:t>
            </a:r>
          </a:p>
        </p:txBody>
      </p:sp>
      <p:pic>
        <p:nvPicPr>
          <p:cNvPr id="13" name="圖片 12">
            <a:extLst>
              <a:ext uri="{FF2B5EF4-FFF2-40B4-BE49-F238E27FC236}">
                <a16:creationId xmlns:a16="http://schemas.microsoft.com/office/drawing/2014/main" id="{77EF0E72-F811-44BE-A5E2-7D5C26043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253" y="1179020"/>
            <a:ext cx="2856614" cy="3133985"/>
          </a:xfrm>
          <a:prstGeom prst="rect">
            <a:avLst/>
          </a:prstGeom>
        </p:spPr>
      </p:pic>
      <p:pic>
        <p:nvPicPr>
          <p:cNvPr id="14" name="圖片 13">
            <a:extLst>
              <a:ext uri="{FF2B5EF4-FFF2-40B4-BE49-F238E27FC236}">
                <a16:creationId xmlns:a16="http://schemas.microsoft.com/office/drawing/2014/main" id="{B9475D43-6CCB-4437-A347-64FA88431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751" y="1179021"/>
            <a:ext cx="2856614" cy="3133985"/>
          </a:xfrm>
          <a:prstGeom prst="rect">
            <a:avLst/>
          </a:prstGeom>
        </p:spPr>
      </p:pic>
      <p:pic>
        <p:nvPicPr>
          <p:cNvPr id="15" name="圖片 14">
            <a:extLst>
              <a:ext uri="{FF2B5EF4-FFF2-40B4-BE49-F238E27FC236}">
                <a16:creationId xmlns:a16="http://schemas.microsoft.com/office/drawing/2014/main" id="{03493148-68D7-4C58-8492-A9695CBA0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21" y="1179022"/>
            <a:ext cx="3046935" cy="3133985"/>
          </a:xfrm>
          <a:prstGeom prst="rect">
            <a:avLst/>
          </a:prstGeom>
        </p:spPr>
      </p:pic>
      <p:sp>
        <p:nvSpPr>
          <p:cNvPr id="16" name="文字方塊 15">
            <a:extLst>
              <a:ext uri="{FF2B5EF4-FFF2-40B4-BE49-F238E27FC236}">
                <a16:creationId xmlns:a16="http://schemas.microsoft.com/office/drawing/2014/main" id="{3A4C3B13-5646-4045-898C-7BF652BA0268}"/>
              </a:ext>
            </a:extLst>
          </p:cNvPr>
          <p:cNvSpPr txBox="1"/>
          <p:nvPr/>
        </p:nvSpPr>
        <p:spPr>
          <a:xfrm>
            <a:off x="1144353" y="4353456"/>
            <a:ext cx="1140655" cy="307777"/>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PTT</a:t>
            </a:r>
            <a:r>
              <a:rPr lang="zh-TW" altLang="en-US" dirty="0">
                <a:latin typeface="Roboto Condensed Light" panose="02020500000000000000" charset="0"/>
              </a:rPr>
              <a:t>電影版</a:t>
            </a:r>
          </a:p>
        </p:txBody>
      </p:sp>
      <p:sp>
        <p:nvSpPr>
          <p:cNvPr id="17" name="文字方塊 16">
            <a:extLst>
              <a:ext uri="{FF2B5EF4-FFF2-40B4-BE49-F238E27FC236}">
                <a16:creationId xmlns:a16="http://schemas.microsoft.com/office/drawing/2014/main" id="{C704CFAB-7F9C-48F3-9EA7-9128EC44A253}"/>
              </a:ext>
            </a:extLst>
          </p:cNvPr>
          <p:cNvSpPr txBox="1"/>
          <p:nvPr/>
        </p:nvSpPr>
        <p:spPr>
          <a:xfrm>
            <a:off x="4138839" y="4354915"/>
            <a:ext cx="1624671" cy="307777"/>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Yahoo Finance</a:t>
            </a:r>
            <a:endParaRPr lang="zh-TW" altLang="en-US" dirty="0">
              <a:latin typeface="Roboto Condensed Light" panose="02020500000000000000" charset="0"/>
            </a:endParaRPr>
          </a:p>
        </p:txBody>
      </p:sp>
      <p:sp>
        <p:nvSpPr>
          <p:cNvPr id="18" name="文字方塊 17">
            <a:extLst>
              <a:ext uri="{FF2B5EF4-FFF2-40B4-BE49-F238E27FC236}">
                <a16:creationId xmlns:a16="http://schemas.microsoft.com/office/drawing/2014/main" id="{00174990-64F1-47EC-8FB7-858A1A289082}"/>
              </a:ext>
            </a:extLst>
          </p:cNvPr>
          <p:cNvSpPr txBox="1"/>
          <p:nvPr/>
        </p:nvSpPr>
        <p:spPr>
          <a:xfrm>
            <a:off x="7214433" y="4313005"/>
            <a:ext cx="951756" cy="523220"/>
          </a:xfrm>
          <a:prstGeom prst="rect">
            <a:avLst/>
          </a:prstGeom>
          <a:noFill/>
        </p:spPr>
        <p:txBody>
          <a:bodyPr wrap="square" rtlCol="0">
            <a:spAutoFit/>
          </a:bodyPr>
          <a:lstStyle/>
          <a:p>
            <a:r>
              <a:rPr lang="zh-TW" altLang="en-US" dirty="0">
                <a:latin typeface="Roboto Condensed Light" panose="02020500000000000000" charset="0"/>
              </a:rPr>
              <a:t>野村投信基金列表</a:t>
            </a:r>
          </a:p>
        </p:txBody>
      </p:sp>
    </p:spTree>
    <p:extLst>
      <p:ext uri="{BB962C8B-B14F-4D97-AF65-F5344CB8AC3E}">
        <p14:creationId xmlns:p14="http://schemas.microsoft.com/office/powerpoint/2010/main" val="291305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a:extLst>
              <a:ext uri="{FF2B5EF4-FFF2-40B4-BE49-F238E27FC236}">
                <a16:creationId xmlns:a16="http://schemas.microsoft.com/office/drawing/2014/main" id="{E7B78CBD-C3E0-4F70-BE06-884445777248}"/>
              </a:ext>
            </a:extLst>
          </p:cNvPr>
          <p:cNvSpPr txBox="1">
            <a:spLocks/>
          </p:cNvSpPr>
          <p:nvPr/>
        </p:nvSpPr>
        <p:spPr>
          <a:xfrm>
            <a:off x="1636021" y="206069"/>
            <a:ext cx="5871957" cy="89263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t>基本網路爬蟲四步驟</a:t>
            </a:r>
          </a:p>
        </p:txBody>
      </p:sp>
      <p:sp>
        <p:nvSpPr>
          <p:cNvPr id="13" name="內容版面配置區 2">
            <a:extLst>
              <a:ext uri="{FF2B5EF4-FFF2-40B4-BE49-F238E27FC236}">
                <a16:creationId xmlns:a16="http://schemas.microsoft.com/office/drawing/2014/main" id="{75833077-28C1-4E61-B903-6E829EE0577E}"/>
              </a:ext>
            </a:extLst>
          </p:cNvPr>
          <p:cNvSpPr txBox="1">
            <a:spLocks/>
          </p:cNvSpPr>
          <p:nvPr/>
        </p:nvSpPr>
        <p:spPr>
          <a:xfrm>
            <a:off x="2294444" y="1098699"/>
            <a:ext cx="4555110" cy="2049729"/>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lnSpc>
                <a:spcPct val="150000"/>
              </a:lnSpc>
              <a:buFont typeface="Roboto Condensed Light"/>
              <a:buNone/>
            </a:pPr>
            <a:r>
              <a:rPr lang="en-US" altLang="zh-TW" sz="2000" dirty="0"/>
              <a:t>STEP1. </a:t>
            </a:r>
            <a:r>
              <a:rPr lang="zh-TW" altLang="en-US" sz="2000" dirty="0"/>
              <a:t>連線到指定網址</a:t>
            </a:r>
            <a:endParaRPr lang="en-US" altLang="zh-TW" sz="2000" dirty="0"/>
          </a:p>
          <a:p>
            <a:pPr marL="0" indent="0">
              <a:lnSpc>
                <a:spcPct val="150000"/>
              </a:lnSpc>
              <a:buFont typeface="Roboto Condensed Light"/>
              <a:buNone/>
            </a:pPr>
            <a:r>
              <a:rPr lang="en-US" altLang="zh-TW" sz="2000" dirty="0"/>
              <a:t>STEP2. </a:t>
            </a:r>
            <a:r>
              <a:rPr lang="zh-TW" altLang="en-US" sz="2000" dirty="0"/>
              <a:t>傳遞使用者訊息給網頁伺服器</a:t>
            </a:r>
            <a:endParaRPr lang="en-US" altLang="zh-TW" sz="2000" dirty="0"/>
          </a:p>
          <a:p>
            <a:pPr marL="0" indent="0">
              <a:lnSpc>
                <a:spcPct val="150000"/>
              </a:lnSpc>
              <a:buFont typeface="Roboto Condensed Light"/>
              <a:buNone/>
            </a:pPr>
            <a:r>
              <a:rPr lang="en-US" altLang="zh-TW" sz="2000" dirty="0"/>
              <a:t>STEP3. </a:t>
            </a:r>
            <a:r>
              <a:rPr lang="zh-TW" altLang="en-US" sz="2000" dirty="0"/>
              <a:t>抓取指定網頁中的資料與內容</a:t>
            </a:r>
            <a:endParaRPr lang="en-US" altLang="zh-TW" sz="2000" dirty="0"/>
          </a:p>
          <a:p>
            <a:pPr marL="0" indent="0">
              <a:lnSpc>
                <a:spcPct val="150000"/>
              </a:lnSpc>
              <a:buFont typeface="Roboto Condensed Light"/>
              <a:buNone/>
            </a:pPr>
            <a:r>
              <a:rPr lang="en-US" altLang="zh-TW" sz="2000" dirty="0"/>
              <a:t>STEP4. </a:t>
            </a:r>
            <a:r>
              <a:rPr lang="zh-TW" altLang="en-US" sz="2000" dirty="0"/>
              <a:t>解析資料，並只擷取所需內容</a:t>
            </a:r>
            <a:endParaRPr lang="en-US" altLang="zh-TW" sz="2000" dirty="0"/>
          </a:p>
          <a:p>
            <a:pPr marL="457200" lvl="1" indent="0">
              <a:lnSpc>
                <a:spcPct val="150000"/>
              </a:lnSpc>
              <a:buFont typeface="Roboto Condensed Light"/>
              <a:buNone/>
            </a:pPr>
            <a:r>
              <a:rPr lang="zh-TW" altLang="en-US" sz="1800" dirty="0"/>
              <a:t>常見資料格式類型：</a:t>
            </a:r>
            <a:r>
              <a:rPr lang="en-US" altLang="zh-TW" sz="1800" dirty="0">
                <a:solidFill>
                  <a:srgbClr val="FF0000"/>
                </a:solidFill>
              </a:rPr>
              <a:t>HTML</a:t>
            </a:r>
            <a:r>
              <a:rPr lang="zh-TW" altLang="en-US" sz="1800" dirty="0"/>
              <a:t>、</a:t>
            </a:r>
            <a:r>
              <a:rPr lang="en-US" altLang="zh-TW" sz="1800" dirty="0"/>
              <a:t>JSON</a:t>
            </a:r>
            <a:r>
              <a:rPr lang="zh-TW" altLang="en-US" sz="1800" dirty="0"/>
              <a:t>、</a:t>
            </a:r>
            <a:r>
              <a:rPr lang="en-US" altLang="zh-TW" sz="1800" dirty="0"/>
              <a:t>XML…</a:t>
            </a:r>
            <a:r>
              <a:rPr lang="zh-TW" altLang="en-US" sz="1800" dirty="0"/>
              <a:t>等</a:t>
            </a:r>
            <a:endParaRPr lang="en-US" altLang="zh-TW" sz="1800" dirty="0"/>
          </a:p>
        </p:txBody>
      </p:sp>
      <p:sp>
        <p:nvSpPr>
          <p:cNvPr id="14" name="文字方塊 13">
            <a:extLst>
              <a:ext uri="{FF2B5EF4-FFF2-40B4-BE49-F238E27FC236}">
                <a16:creationId xmlns:a16="http://schemas.microsoft.com/office/drawing/2014/main" id="{3A465A12-2DB2-40C8-90C3-9E6CD958E503}"/>
              </a:ext>
            </a:extLst>
          </p:cNvPr>
          <p:cNvSpPr txBox="1"/>
          <p:nvPr/>
        </p:nvSpPr>
        <p:spPr>
          <a:xfrm>
            <a:off x="1889809" y="3365787"/>
            <a:ext cx="6988919" cy="1077218"/>
          </a:xfrm>
          <a:prstGeom prst="rect">
            <a:avLst/>
          </a:prstGeom>
          <a:noFill/>
        </p:spPr>
        <p:txBody>
          <a:bodyPr wrap="square" rtlCol="0">
            <a:spAutoFit/>
          </a:bodyPr>
          <a:lstStyle/>
          <a:p>
            <a:r>
              <a:rPr lang="zh-TW" altLang="en-US" sz="1600" b="1" dirty="0">
                <a:latin typeface="Roboto Condensed Light" panose="02020500000000000000" charset="0"/>
              </a:rPr>
              <a:t>進階設定：</a:t>
            </a:r>
            <a:endParaRPr lang="en-US" altLang="zh-TW" sz="1600" b="1" dirty="0">
              <a:latin typeface="Roboto Condensed Light" panose="02020500000000000000" charset="0"/>
              <a:ea typeface="Roboto Condensed Light" panose="02020500000000000000" charset="0"/>
            </a:endParaRPr>
          </a:p>
          <a:p>
            <a:pPr marL="285750" indent="-285750">
              <a:buFont typeface="Arial" panose="020B0604020202020204" pitchFamily="34" charset="0"/>
              <a:buChar char="•"/>
            </a:pPr>
            <a:r>
              <a:rPr lang="zh-TW" altLang="en-US" sz="1200" dirty="0">
                <a:latin typeface="Roboto Condensed Light" panose="02020500000000000000" charset="0"/>
              </a:rPr>
              <a:t>建立檢測指定的頁面是否有改變的機制，當有改變的時候再進行指定的動作並執行</a:t>
            </a:r>
            <a:endParaRPr lang="en-US" altLang="zh-TW" sz="1200" dirty="0">
              <a:latin typeface="Roboto Condensed Light" panose="02020500000000000000" charset="0"/>
              <a:ea typeface="Roboto Condensed Light" panose="02020500000000000000" charset="0"/>
            </a:endParaRPr>
          </a:p>
          <a:p>
            <a:pPr marL="285750" indent="-285750">
              <a:buFont typeface="Arial" panose="020B0604020202020204" pitchFamily="34" charset="0"/>
              <a:buChar char="•"/>
            </a:pPr>
            <a:r>
              <a:rPr lang="zh-TW" altLang="en-US" sz="1200" dirty="0">
                <a:latin typeface="Roboto Condensed Light" panose="02020500000000000000" charset="0"/>
              </a:rPr>
              <a:t>研擬如何在網路伺服器上避免過度存取網頁上的內容導致被發現或是過濾掉</a:t>
            </a:r>
          </a:p>
          <a:p>
            <a:pPr marL="285750" indent="-285750">
              <a:buFont typeface="Arial" panose="020B0604020202020204" pitchFamily="34" charset="0"/>
              <a:buChar char="•"/>
            </a:pPr>
            <a:r>
              <a:rPr lang="zh-TW" altLang="en-US" sz="1200" dirty="0">
                <a:latin typeface="Roboto Condensed Light" panose="02020500000000000000" charset="0"/>
              </a:rPr>
              <a:t>為了加快爬蟲的速度，設計同步抓取網頁上的內容等並行架構</a:t>
            </a:r>
            <a:endParaRPr lang="en-US" altLang="zh-TW" sz="1200" dirty="0">
              <a:latin typeface="Roboto Condensed Light" panose="02020500000000000000" charset="0"/>
              <a:ea typeface="Roboto Condensed Light" panose="02020500000000000000" charset="0"/>
            </a:endParaRPr>
          </a:p>
          <a:p>
            <a:endParaRPr lang="zh-TW" altLang="en-US" sz="1200" dirty="0">
              <a:latin typeface="Roboto Condensed Light" panose="02020500000000000000" charset="0"/>
            </a:endParaRPr>
          </a:p>
        </p:txBody>
      </p:sp>
    </p:spTree>
    <p:extLst>
      <p:ext uri="{BB962C8B-B14F-4D97-AF65-F5344CB8AC3E}">
        <p14:creationId xmlns:p14="http://schemas.microsoft.com/office/powerpoint/2010/main" val="289876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標題 1">
            <a:extLst>
              <a:ext uri="{FF2B5EF4-FFF2-40B4-BE49-F238E27FC236}">
                <a16:creationId xmlns:a16="http://schemas.microsoft.com/office/drawing/2014/main" id="{E2514F8E-2F08-45BD-BF64-96788EE499A0}"/>
              </a:ext>
            </a:extLst>
          </p:cNvPr>
          <p:cNvSpPr txBox="1">
            <a:spLocks/>
          </p:cNvSpPr>
          <p:nvPr/>
        </p:nvSpPr>
        <p:spPr>
          <a:xfrm>
            <a:off x="1191338" y="0"/>
            <a:ext cx="5301632" cy="7167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latin typeface="Roboto Condensed Light" panose="02020500000000000000" charset="0"/>
              </a:rPr>
              <a:t>網路爬蟲關鍵心法</a:t>
            </a:r>
          </a:p>
        </p:txBody>
      </p:sp>
      <p:sp>
        <p:nvSpPr>
          <p:cNvPr id="21" name="內容版面配置區 2">
            <a:extLst>
              <a:ext uri="{FF2B5EF4-FFF2-40B4-BE49-F238E27FC236}">
                <a16:creationId xmlns:a16="http://schemas.microsoft.com/office/drawing/2014/main" id="{F0406B54-C18A-44E5-B986-CA0CC4383DDA}"/>
              </a:ext>
            </a:extLst>
          </p:cNvPr>
          <p:cNvSpPr txBox="1">
            <a:spLocks/>
          </p:cNvSpPr>
          <p:nvPr/>
        </p:nvSpPr>
        <p:spPr>
          <a:xfrm>
            <a:off x="1623708" y="587526"/>
            <a:ext cx="4935968" cy="58752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i="1" dirty="0">
                <a:latin typeface="Roboto Condensed Light" panose="02020500000000000000" charset="0"/>
              </a:rPr>
              <a:t>「用爬蟲程式模仿</a:t>
            </a:r>
            <a:r>
              <a:rPr lang="zh-TW" altLang="zh-TW" b="1" i="1" dirty="0">
                <a:latin typeface="Roboto Condensed Light" panose="02020500000000000000" charset="0"/>
              </a:rPr>
              <a:t>一個</a:t>
            </a:r>
            <a:r>
              <a:rPr lang="zh-TW" altLang="en-US" b="1" i="1" dirty="0">
                <a:latin typeface="Roboto Condensed Light" panose="02020500000000000000" charset="0"/>
              </a:rPr>
              <a:t>普通</a:t>
            </a:r>
            <a:r>
              <a:rPr lang="zh-TW" altLang="zh-TW" b="1" i="1" dirty="0">
                <a:latin typeface="Roboto Condensed Light" panose="02020500000000000000" charset="0"/>
              </a:rPr>
              <a:t>的網頁使用者造訪網站的樣子。</a:t>
            </a:r>
            <a:r>
              <a:rPr lang="zh-TW" altLang="en-US" b="1" i="1" dirty="0">
                <a:latin typeface="Roboto Condensed Light" panose="02020500000000000000" charset="0"/>
              </a:rPr>
              <a:t>」</a:t>
            </a:r>
          </a:p>
        </p:txBody>
      </p:sp>
      <p:pic>
        <p:nvPicPr>
          <p:cNvPr id="22" name="圖片 21">
            <a:extLst>
              <a:ext uri="{FF2B5EF4-FFF2-40B4-BE49-F238E27FC236}">
                <a16:creationId xmlns:a16="http://schemas.microsoft.com/office/drawing/2014/main" id="{30C80F75-B7C5-4B88-A342-C79D76BE9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489" y="1175053"/>
            <a:ext cx="1404659" cy="1404659"/>
          </a:xfrm>
          <a:prstGeom prst="rect">
            <a:avLst/>
          </a:prstGeom>
        </p:spPr>
      </p:pic>
      <p:pic>
        <p:nvPicPr>
          <p:cNvPr id="23" name="圖片 22">
            <a:extLst>
              <a:ext uri="{FF2B5EF4-FFF2-40B4-BE49-F238E27FC236}">
                <a16:creationId xmlns:a16="http://schemas.microsoft.com/office/drawing/2014/main" id="{4715C77C-0406-4D71-9C05-75EC4897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74" y="1333282"/>
            <a:ext cx="1193199" cy="1193199"/>
          </a:xfrm>
          <a:prstGeom prst="rect">
            <a:avLst/>
          </a:prstGeom>
        </p:spPr>
      </p:pic>
      <p:sp>
        <p:nvSpPr>
          <p:cNvPr id="24" name="箭號: 向右 23">
            <a:extLst>
              <a:ext uri="{FF2B5EF4-FFF2-40B4-BE49-F238E27FC236}">
                <a16:creationId xmlns:a16="http://schemas.microsoft.com/office/drawing/2014/main" id="{DA787BCA-8C73-48DA-99CF-E30C8CB8F93E}"/>
              </a:ext>
            </a:extLst>
          </p:cNvPr>
          <p:cNvSpPr/>
          <p:nvPr/>
        </p:nvSpPr>
        <p:spPr>
          <a:xfrm>
            <a:off x="2098583" y="1659503"/>
            <a:ext cx="1193198" cy="101805"/>
          </a:xfrm>
          <a:prstGeom prst="rightArrow">
            <a:avLst>
              <a:gd name="adj1" fmla="val 50000"/>
              <a:gd name="adj2" fmla="val 15799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Roboto Condensed Light" panose="02020500000000000000" charset="0"/>
            </a:endParaRPr>
          </a:p>
        </p:txBody>
      </p:sp>
      <p:sp>
        <p:nvSpPr>
          <p:cNvPr id="25" name="箭號: 向右 24">
            <a:extLst>
              <a:ext uri="{FF2B5EF4-FFF2-40B4-BE49-F238E27FC236}">
                <a16:creationId xmlns:a16="http://schemas.microsoft.com/office/drawing/2014/main" id="{A3ADDF0B-9304-4E36-B084-A342429F0011}"/>
              </a:ext>
            </a:extLst>
          </p:cNvPr>
          <p:cNvSpPr/>
          <p:nvPr/>
        </p:nvSpPr>
        <p:spPr>
          <a:xfrm rot="10800000">
            <a:off x="2076093" y="1979766"/>
            <a:ext cx="1241396" cy="101803"/>
          </a:xfrm>
          <a:prstGeom prst="rightArrow">
            <a:avLst>
              <a:gd name="adj1" fmla="val 50000"/>
              <a:gd name="adj2" fmla="val 15799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Roboto Condensed Light" panose="02020500000000000000" charset="0"/>
            </a:endParaRPr>
          </a:p>
        </p:txBody>
      </p:sp>
      <p:sp>
        <p:nvSpPr>
          <p:cNvPr id="26" name="文字方塊 25">
            <a:extLst>
              <a:ext uri="{FF2B5EF4-FFF2-40B4-BE49-F238E27FC236}">
                <a16:creationId xmlns:a16="http://schemas.microsoft.com/office/drawing/2014/main" id="{F65357DF-D6C6-4E46-ADF5-4021921EA996}"/>
              </a:ext>
            </a:extLst>
          </p:cNvPr>
          <p:cNvSpPr txBox="1"/>
          <p:nvPr/>
        </p:nvSpPr>
        <p:spPr>
          <a:xfrm>
            <a:off x="2018346" y="1287737"/>
            <a:ext cx="1495339" cy="307777"/>
          </a:xfrm>
          <a:prstGeom prst="rect">
            <a:avLst/>
          </a:prstGeom>
          <a:noFill/>
        </p:spPr>
        <p:txBody>
          <a:bodyPr wrap="square" rtlCol="0">
            <a:spAutoFit/>
          </a:bodyPr>
          <a:lstStyle/>
          <a:p>
            <a:r>
              <a:rPr lang="en-US" altLang="zh-TW" dirty="0">
                <a:solidFill>
                  <a:schemeClr val="tx1">
                    <a:lumMod val="85000"/>
                    <a:lumOff val="15000"/>
                  </a:schemeClr>
                </a:solidFill>
                <a:latin typeface="Roboto Condensed Light" panose="02020500000000000000" charset="0"/>
                <a:ea typeface="Roboto Condensed Light" panose="02020500000000000000" charset="0"/>
              </a:rPr>
              <a:t>HTTP Request</a:t>
            </a:r>
            <a:endParaRPr lang="zh-TW" altLang="en-US" dirty="0">
              <a:solidFill>
                <a:schemeClr val="tx1">
                  <a:lumMod val="85000"/>
                  <a:lumOff val="15000"/>
                </a:schemeClr>
              </a:solidFill>
              <a:latin typeface="Roboto Condensed Light" panose="02020500000000000000" charset="0"/>
            </a:endParaRPr>
          </a:p>
        </p:txBody>
      </p:sp>
      <p:sp>
        <p:nvSpPr>
          <p:cNvPr id="27" name="文字方塊 26">
            <a:extLst>
              <a:ext uri="{FF2B5EF4-FFF2-40B4-BE49-F238E27FC236}">
                <a16:creationId xmlns:a16="http://schemas.microsoft.com/office/drawing/2014/main" id="{38DD936C-0F35-49E2-92D3-B515523A5019}"/>
              </a:ext>
            </a:extLst>
          </p:cNvPr>
          <p:cNvSpPr txBox="1"/>
          <p:nvPr/>
        </p:nvSpPr>
        <p:spPr>
          <a:xfrm>
            <a:off x="2018346" y="2150137"/>
            <a:ext cx="1495339" cy="307777"/>
          </a:xfrm>
          <a:prstGeom prst="rect">
            <a:avLst/>
          </a:prstGeom>
          <a:noFill/>
        </p:spPr>
        <p:txBody>
          <a:bodyPr wrap="square" rtlCol="0">
            <a:spAutoFit/>
          </a:bodyPr>
          <a:lstStyle/>
          <a:p>
            <a:r>
              <a:rPr lang="en-US" altLang="zh-TW" dirty="0">
                <a:solidFill>
                  <a:schemeClr val="bg2">
                    <a:lumMod val="75000"/>
                  </a:schemeClr>
                </a:solidFill>
                <a:latin typeface="Roboto Condensed Light" panose="02020500000000000000" charset="0"/>
                <a:ea typeface="Roboto Condensed Light" panose="02020500000000000000" charset="0"/>
              </a:rPr>
              <a:t>HTTP Response</a:t>
            </a:r>
            <a:endParaRPr lang="zh-TW" altLang="en-US" dirty="0">
              <a:solidFill>
                <a:schemeClr val="bg2">
                  <a:lumMod val="75000"/>
                </a:schemeClr>
              </a:solidFill>
              <a:latin typeface="Roboto Condensed Light" panose="02020500000000000000" charset="0"/>
            </a:endParaRPr>
          </a:p>
        </p:txBody>
      </p:sp>
      <p:pic>
        <p:nvPicPr>
          <p:cNvPr id="28" name="圖片 27">
            <a:extLst>
              <a:ext uri="{FF2B5EF4-FFF2-40B4-BE49-F238E27FC236}">
                <a16:creationId xmlns:a16="http://schemas.microsoft.com/office/drawing/2014/main" id="{2B8CE6E9-6A5E-4289-B88D-84FE0CE25AF6}"/>
              </a:ext>
            </a:extLst>
          </p:cNvPr>
          <p:cNvPicPr>
            <a:picLocks noChangeAspect="1"/>
          </p:cNvPicPr>
          <p:nvPr/>
        </p:nvPicPr>
        <p:blipFill>
          <a:blip r:embed="rId4"/>
          <a:stretch>
            <a:fillRect/>
          </a:stretch>
        </p:blipFill>
        <p:spPr>
          <a:xfrm>
            <a:off x="5342723" y="1097180"/>
            <a:ext cx="3131824" cy="3687471"/>
          </a:xfrm>
          <a:prstGeom prst="rect">
            <a:avLst/>
          </a:prstGeom>
        </p:spPr>
      </p:pic>
      <p:sp>
        <p:nvSpPr>
          <p:cNvPr id="29" name="文字方塊 28">
            <a:extLst>
              <a:ext uri="{FF2B5EF4-FFF2-40B4-BE49-F238E27FC236}">
                <a16:creationId xmlns:a16="http://schemas.microsoft.com/office/drawing/2014/main" id="{DF3D3CA8-9E37-4F4D-BE84-01EA022A88A2}"/>
              </a:ext>
            </a:extLst>
          </p:cNvPr>
          <p:cNvSpPr txBox="1"/>
          <p:nvPr/>
        </p:nvSpPr>
        <p:spPr>
          <a:xfrm>
            <a:off x="5649316" y="4782326"/>
            <a:ext cx="2518638" cy="307777"/>
          </a:xfrm>
          <a:prstGeom prst="rect">
            <a:avLst/>
          </a:prstGeom>
          <a:noFill/>
        </p:spPr>
        <p:txBody>
          <a:bodyPr wrap="none" rtlCol="0">
            <a:spAutoFit/>
          </a:bodyPr>
          <a:lstStyle/>
          <a:p>
            <a:r>
              <a:rPr lang="zh-TW" altLang="en-US" dirty="0">
                <a:latin typeface="Roboto Condensed Light" panose="02020500000000000000" charset="0"/>
              </a:rPr>
              <a:t>普通使用者請求造訪網頁資訊</a:t>
            </a:r>
          </a:p>
        </p:txBody>
      </p:sp>
      <p:sp>
        <p:nvSpPr>
          <p:cNvPr id="31" name="箭號: 向左 30">
            <a:extLst>
              <a:ext uri="{FF2B5EF4-FFF2-40B4-BE49-F238E27FC236}">
                <a16:creationId xmlns:a16="http://schemas.microsoft.com/office/drawing/2014/main" id="{69464054-B11C-49FE-AD69-727CF40E3C8B}"/>
              </a:ext>
            </a:extLst>
          </p:cNvPr>
          <p:cNvSpPr/>
          <p:nvPr/>
        </p:nvSpPr>
        <p:spPr>
          <a:xfrm>
            <a:off x="3372031" y="2964475"/>
            <a:ext cx="2053708" cy="96124"/>
          </a:xfrm>
          <a:prstGeom prst="leftArrow">
            <a:avLst>
              <a:gd name="adj1" fmla="val 50000"/>
              <a:gd name="adj2" fmla="val 2119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Roboto Condensed Light" panose="02020500000000000000" charset="0"/>
            </a:endParaRPr>
          </a:p>
        </p:txBody>
      </p:sp>
      <p:sp>
        <p:nvSpPr>
          <p:cNvPr id="32" name="箭號: 向左 31">
            <a:extLst>
              <a:ext uri="{FF2B5EF4-FFF2-40B4-BE49-F238E27FC236}">
                <a16:creationId xmlns:a16="http://schemas.microsoft.com/office/drawing/2014/main" id="{3F70B3A7-423B-4499-A124-A8FD482BAFCA}"/>
              </a:ext>
            </a:extLst>
          </p:cNvPr>
          <p:cNvSpPr/>
          <p:nvPr/>
        </p:nvSpPr>
        <p:spPr>
          <a:xfrm>
            <a:off x="3374124" y="4559104"/>
            <a:ext cx="2053708" cy="96124"/>
          </a:xfrm>
          <a:prstGeom prst="leftArrow">
            <a:avLst>
              <a:gd name="adj1" fmla="val 50000"/>
              <a:gd name="adj2" fmla="val 2119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Roboto Condensed Light" panose="02020500000000000000" charset="0"/>
            </a:endParaRPr>
          </a:p>
        </p:txBody>
      </p:sp>
      <p:sp>
        <p:nvSpPr>
          <p:cNvPr id="33" name="文字方塊 32">
            <a:extLst>
              <a:ext uri="{FF2B5EF4-FFF2-40B4-BE49-F238E27FC236}">
                <a16:creationId xmlns:a16="http://schemas.microsoft.com/office/drawing/2014/main" id="{A20B7C65-B6FE-4DEF-BE09-192DF4E3C2B5}"/>
              </a:ext>
            </a:extLst>
          </p:cNvPr>
          <p:cNvSpPr txBox="1"/>
          <p:nvPr/>
        </p:nvSpPr>
        <p:spPr>
          <a:xfrm>
            <a:off x="530730" y="2798170"/>
            <a:ext cx="2841301" cy="738664"/>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cookie</a:t>
            </a:r>
            <a:r>
              <a:rPr lang="zh-TW" altLang="en-US" dirty="0">
                <a:latin typeface="Roboto Condensed Light" panose="02020500000000000000" charset="0"/>
              </a:rPr>
              <a:t>：拜訪特定網站時在使用者瀏覽器所留下的一小部份紀錄</a:t>
            </a:r>
            <a:endParaRPr lang="en-US" altLang="zh-TW" dirty="0">
              <a:latin typeface="Roboto Condensed Light" panose="02020500000000000000" charset="0"/>
              <a:ea typeface="Roboto Condensed Light" panose="02020500000000000000" charset="0"/>
            </a:endParaRPr>
          </a:p>
          <a:p>
            <a:endParaRPr lang="zh-TW" altLang="en-US" dirty="0">
              <a:latin typeface="Roboto Condensed Light" panose="02020500000000000000" charset="0"/>
            </a:endParaRPr>
          </a:p>
        </p:txBody>
      </p:sp>
      <p:sp>
        <p:nvSpPr>
          <p:cNvPr id="34" name="文字方塊 33">
            <a:extLst>
              <a:ext uri="{FF2B5EF4-FFF2-40B4-BE49-F238E27FC236}">
                <a16:creationId xmlns:a16="http://schemas.microsoft.com/office/drawing/2014/main" id="{6329152F-8899-48A2-BE3B-2BFCB95FBBCE}"/>
              </a:ext>
            </a:extLst>
          </p:cNvPr>
          <p:cNvSpPr txBox="1"/>
          <p:nvPr/>
        </p:nvSpPr>
        <p:spPr>
          <a:xfrm>
            <a:off x="530730" y="4289883"/>
            <a:ext cx="2963955" cy="523220"/>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user-agent</a:t>
            </a:r>
            <a:r>
              <a:rPr lang="zh-TW" altLang="en-US" dirty="0">
                <a:latin typeface="Roboto Condensed Light" panose="02020500000000000000" charset="0"/>
              </a:rPr>
              <a:t>：拜訪網站的使用者的作業系統、瀏覽器版本、裝置</a:t>
            </a:r>
            <a:r>
              <a:rPr lang="en-US" altLang="zh-TW" dirty="0">
                <a:latin typeface="Roboto Condensed Light" panose="02020500000000000000" charset="0"/>
                <a:ea typeface="Roboto Condensed Light" panose="02020500000000000000" charset="0"/>
              </a:rPr>
              <a:t>…</a:t>
            </a:r>
            <a:r>
              <a:rPr lang="zh-TW" altLang="en-US" dirty="0">
                <a:latin typeface="Roboto Condensed Light" panose="02020500000000000000" charset="0"/>
              </a:rPr>
              <a:t>等</a:t>
            </a:r>
            <a:endParaRPr lang="en-US" altLang="zh-TW" dirty="0">
              <a:latin typeface="Roboto Condensed Light" panose="02020500000000000000" charset="0"/>
              <a:ea typeface="Roboto Condensed Light" panose="02020500000000000000" charset="0"/>
            </a:endParaRPr>
          </a:p>
        </p:txBody>
      </p:sp>
    </p:spTree>
    <p:extLst>
      <p:ext uri="{BB962C8B-B14F-4D97-AF65-F5344CB8AC3E}">
        <p14:creationId xmlns:p14="http://schemas.microsoft.com/office/powerpoint/2010/main" val="2932646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a:extLst>
              <a:ext uri="{FF2B5EF4-FFF2-40B4-BE49-F238E27FC236}">
                <a16:creationId xmlns:a16="http://schemas.microsoft.com/office/drawing/2014/main" id="{EEFE58B1-0A28-4C19-A315-BC66DC2D98AD}"/>
              </a:ext>
            </a:extLst>
          </p:cNvPr>
          <p:cNvSpPr txBox="1">
            <a:spLocks/>
          </p:cNvSpPr>
          <p:nvPr/>
        </p:nvSpPr>
        <p:spPr>
          <a:xfrm>
            <a:off x="434019" y="659218"/>
            <a:ext cx="6725237" cy="53198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514350" indent="-514350">
              <a:buFont typeface="Roboto Condensed Light"/>
              <a:buAutoNum type="arabicPeriod"/>
            </a:pPr>
            <a:r>
              <a:rPr lang="zh-TW" altLang="en-US" b="1" dirty="0"/>
              <a:t>年齡驗證</a:t>
            </a:r>
            <a:r>
              <a:rPr lang="en-US" altLang="zh-TW" b="1" dirty="0"/>
              <a:t>(</a:t>
            </a:r>
            <a:r>
              <a:rPr lang="zh-TW" altLang="en-US" b="1" dirty="0"/>
              <a:t>稍後有範例實作</a:t>
            </a:r>
            <a:r>
              <a:rPr lang="en-US" altLang="zh-TW" b="1" dirty="0"/>
              <a:t>)</a:t>
            </a:r>
          </a:p>
          <a:p>
            <a:pPr marL="457200" lvl="1" indent="0">
              <a:buFont typeface="Roboto Condensed Light"/>
              <a:buNone/>
            </a:pPr>
            <a:r>
              <a:rPr lang="zh-TW" altLang="en-US" dirty="0"/>
              <a:t>將</a:t>
            </a:r>
            <a:r>
              <a:rPr lang="en-US" altLang="zh-TW" dirty="0"/>
              <a:t>Cookie</a:t>
            </a:r>
            <a:r>
              <a:rPr lang="zh-TW" altLang="en-US" dirty="0"/>
              <a:t>在</a:t>
            </a:r>
            <a:r>
              <a:rPr lang="en-US" altLang="zh-TW" dirty="0"/>
              <a:t>request headers</a:t>
            </a:r>
            <a:r>
              <a:rPr lang="zh-TW" altLang="en-US" dirty="0"/>
              <a:t>中一同送出</a:t>
            </a:r>
            <a:endParaRPr lang="en-US" altLang="zh-TW" dirty="0"/>
          </a:p>
          <a:p>
            <a:pPr marL="457200" lvl="1" indent="0">
              <a:buFont typeface="Roboto Condensed Light"/>
              <a:buNone/>
            </a:pPr>
            <a:r>
              <a:rPr lang="en-US" altLang="zh-TW" dirty="0" err="1"/>
              <a:t>EditThisCookie</a:t>
            </a:r>
            <a:r>
              <a:rPr lang="zh-TW" altLang="en-US" dirty="0"/>
              <a:t>瀏覽器插件可以為你顯示訪問網站和離開網站時 </a:t>
            </a:r>
            <a:r>
              <a:rPr lang="en-US" altLang="zh-TW" dirty="0"/>
              <a:t>cookie </a:t>
            </a:r>
            <a:r>
              <a:rPr lang="zh-TW" altLang="en-US" dirty="0"/>
              <a:t>是如何設置的</a:t>
            </a:r>
            <a:endParaRPr lang="en-US" altLang="zh-TW" dirty="0"/>
          </a:p>
          <a:p>
            <a:pPr marL="457200" lvl="1" indent="0">
              <a:buFont typeface="Roboto Condensed Light"/>
              <a:buNone/>
            </a:pPr>
            <a:endParaRPr lang="en-US" altLang="zh-TW" dirty="0"/>
          </a:p>
          <a:p>
            <a:pPr marL="514350" indent="-514350">
              <a:buFont typeface="Roboto Condensed Light"/>
              <a:buAutoNum type="arabicPeriod"/>
            </a:pPr>
            <a:r>
              <a:rPr lang="zh-TW" altLang="en-US" b="1" dirty="0"/>
              <a:t>表單登入</a:t>
            </a:r>
            <a:endParaRPr lang="en-US" altLang="zh-TW" b="1" dirty="0"/>
          </a:p>
          <a:p>
            <a:pPr marL="457200" lvl="1" indent="0">
              <a:buFont typeface="Roboto Condensed Light"/>
              <a:buNone/>
            </a:pPr>
            <a:r>
              <a:rPr lang="zh-TW" altLang="en-US" dirty="0"/>
              <a:t>利用 </a:t>
            </a:r>
            <a:r>
              <a:rPr lang="en-US" altLang="zh-TW" dirty="0" err="1"/>
              <a:t>Requests.post</a:t>
            </a:r>
            <a:r>
              <a:rPr lang="en-US" altLang="zh-TW" dirty="0"/>
              <a:t> </a:t>
            </a:r>
            <a:r>
              <a:rPr lang="zh-TW" altLang="en-US" dirty="0"/>
              <a:t>方法將登入資料</a:t>
            </a:r>
            <a:r>
              <a:rPr lang="en-US" altLang="zh-TW" dirty="0"/>
              <a:t>(</a:t>
            </a:r>
            <a:r>
              <a:rPr lang="zh-TW" altLang="en-US" dirty="0"/>
              <a:t>如：帳號、密碼</a:t>
            </a:r>
            <a:r>
              <a:rPr lang="en-US" altLang="zh-TW" dirty="0"/>
              <a:t>)</a:t>
            </a:r>
            <a:r>
              <a:rPr lang="zh-TW" altLang="en-US" dirty="0"/>
              <a:t>送出</a:t>
            </a:r>
            <a:endParaRPr lang="en-US" altLang="zh-TW" dirty="0"/>
          </a:p>
          <a:p>
            <a:pPr marL="457200" lvl="1" indent="0">
              <a:buFont typeface="Roboto Condensed Light"/>
              <a:buNone/>
            </a:pPr>
            <a:r>
              <a:rPr lang="zh-TW" altLang="en-US" dirty="0"/>
              <a:t>要小心「隱含資訊」、「蜜罐陷阱」</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驗證碼</a:t>
            </a:r>
            <a:endParaRPr lang="en-US" altLang="zh-TW" b="1" dirty="0"/>
          </a:p>
          <a:p>
            <a:pPr marL="457200" lvl="1" indent="0">
              <a:buFont typeface="Roboto Condensed Light"/>
              <a:buNone/>
            </a:pPr>
            <a:r>
              <a:rPr lang="zh-TW" altLang="en-US" dirty="0"/>
              <a:t>利用</a:t>
            </a:r>
            <a:r>
              <a:rPr lang="en-US" altLang="zh-TW" dirty="0"/>
              <a:t>base64</a:t>
            </a:r>
            <a:r>
              <a:rPr lang="zh-TW" altLang="en-US" dirty="0"/>
              <a:t>模組把驗證碼「下載」下來，再利用</a:t>
            </a:r>
            <a:r>
              <a:rPr lang="en-US" altLang="zh-TW" dirty="0"/>
              <a:t>2Captcha</a:t>
            </a:r>
            <a:r>
              <a:rPr lang="zh-TW" altLang="en-US" dirty="0"/>
              <a:t>服務</a:t>
            </a:r>
            <a:r>
              <a:rPr lang="en-US" altLang="zh-TW" dirty="0"/>
              <a:t>(</a:t>
            </a:r>
            <a:r>
              <a:rPr lang="zh-TW" altLang="en-US" dirty="0"/>
              <a:t>要錢</a:t>
            </a:r>
            <a:r>
              <a:rPr lang="en-US" altLang="zh-TW" dirty="0"/>
              <a:t>)</a:t>
            </a:r>
            <a:r>
              <a:rPr lang="zh-TW" altLang="en-US" dirty="0"/>
              <a:t>的</a:t>
            </a:r>
            <a:r>
              <a:rPr lang="en-US" altLang="zh-TW" dirty="0"/>
              <a:t>API</a:t>
            </a:r>
            <a:r>
              <a:rPr lang="zh-TW" altLang="en-US" dirty="0"/>
              <a:t>辨識及提交驗證碼</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訪問網站的速度</a:t>
            </a:r>
            <a:endParaRPr lang="en-US" altLang="zh-TW" b="1" dirty="0"/>
          </a:p>
          <a:p>
            <a:pPr marL="457200" lvl="1" indent="0">
              <a:buFont typeface="Roboto Condensed Light"/>
              <a:buNone/>
            </a:pPr>
            <a:r>
              <a:rPr lang="zh-TW" altLang="en-US" dirty="0"/>
              <a:t>利用</a:t>
            </a:r>
            <a:r>
              <a:rPr lang="en-US" altLang="zh-TW" dirty="0" err="1"/>
              <a:t>time.sleep</a:t>
            </a:r>
            <a:r>
              <a:rPr lang="en-US" altLang="zh-TW" dirty="0"/>
              <a:t>(sec)</a:t>
            </a:r>
            <a:r>
              <a:rPr lang="zh-TW" altLang="en-US" dirty="0"/>
              <a:t>方法增加拜訪網頁的時間間隔</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資料流量限制</a:t>
            </a:r>
            <a:endParaRPr lang="en-US" altLang="zh-TW" b="1" dirty="0"/>
          </a:p>
          <a:p>
            <a:pPr marL="457200" lvl="1" indent="0">
              <a:buFont typeface="Roboto Condensed Light"/>
              <a:buNone/>
            </a:pPr>
            <a:r>
              <a:rPr lang="zh-TW" altLang="en-US" dirty="0"/>
              <a:t>使用可變的遠程</a:t>
            </a:r>
            <a:r>
              <a:rPr lang="en-US" altLang="zh-TW" dirty="0"/>
              <a:t>IP</a:t>
            </a:r>
            <a:r>
              <a:rPr lang="zh-TW" altLang="en-US" dirty="0"/>
              <a:t>地址</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不同網頁技術</a:t>
            </a:r>
            <a:endParaRPr lang="en-US" altLang="zh-TW" b="1" dirty="0"/>
          </a:p>
          <a:p>
            <a:pPr marL="457200" lvl="1" indent="0">
              <a:buFont typeface="Roboto Condensed Light"/>
              <a:buNone/>
            </a:pPr>
            <a:r>
              <a:rPr lang="zh-TW" altLang="en-US" dirty="0"/>
              <a:t>如：</a:t>
            </a:r>
            <a:r>
              <a:rPr lang="en-US" altLang="zh-TW" dirty="0"/>
              <a:t>AJAX</a:t>
            </a:r>
            <a:r>
              <a:rPr lang="zh-TW" altLang="en-US" dirty="0"/>
              <a:t>技術</a:t>
            </a:r>
            <a:endParaRPr lang="en-US" altLang="zh-TW" dirty="0"/>
          </a:p>
        </p:txBody>
      </p:sp>
      <p:sp>
        <p:nvSpPr>
          <p:cNvPr id="7" name="標題 1">
            <a:extLst>
              <a:ext uri="{FF2B5EF4-FFF2-40B4-BE49-F238E27FC236}">
                <a16:creationId xmlns:a16="http://schemas.microsoft.com/office/drawing/2014/main" id="{0904AAB9-8024-4342-8639-42E259025DE4}"/>
              </a:ext>
            </a:extLst>
          </p:cNvPr>
          <p:cNvSpPr txBox="1">
            <a:spLocks/>
          </p:cNvSpPr>
          <p:nvPr/>
        </p:nvSpPr>
        <p:spPr>
          <a:xfrm>
            <a:off x="2055862" y="0"/>
            <a:ext cx="5032275" cy="78571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a:t>爬蟲常遇到的問題</a:t>
            </a:r>
            <a:endParaRPr lang="zh-TW" altLang="en-US" sz="2800" dirty="0"/>
          </a:p>
        </p:txBody>
      </p:sp>
      <p:pic>
        <p:nvPicPr>
          <p:cNvPr id="8" name="圖片 7">
            <a:extLst>
              <a:ext uri="{FF2B5EF4-FFF2-40B4-BE49-F238E27FC236}">
                <a16:creationId xmlns:a16="http://schemas.microsoft.com/office/drawing/2014/main" id="{AAEEB5CE-24FA-4484-9DE2-D93E01C27D02}"/>
              </a:ext>
            </a:extLst>
          </p:cNvPr>
          <p:cNvPicPr>
            <a:picLocks noChangeAspect="1"/>
          </p:cNvPicPr>
          <p:nvPr/>
        </p:nvPicPr>
        <p:blipFill rotWithShape="1">
          <a:blip r:embed="rId2">
            <a:extLst>
              <a:ext uri="{28A0092B-C50C-407E-A947-70E740481C1C}">
                <a14:useLocalDpi xmlns:a14="http://schemas.microsoft.com/office/drawing/2010/main" val="0"/>
              </a:ext>
            </a:extLst>
          </a:blip>
          <a:srcRect l="1" t="14040" r="57" b="51837"/>
          <a:stretch/>
        </p:blipFill>
        <p:spPr>
          <a:xfrm>
            <a:off x="6457765" y="590271"/>
            <a:ext cx="2626647" cy="912464"/>
          </a:xfrm>
          <a:prstGeom prst="rect">
            <a:avLst/>
          </a:prstGeom>
        </p:spPr>
      </p:pic>
      <p:pic>
        <p:nvPicPr>
          <p:cNvPr id="9" name="圖片 8">
            <a:extLst>
              <a:ext uri="{FF2B5EF4-FFF2-40B4-BE49-F238E27FC236}">
                <a16:creationId xmlns:a16="http://schemas.microsoft.com/office/drawing/2014/main" id="{2BA678F1-C1EC-4758-B138-439F0982735E}"/>
              </a:ext>
            </a:extLst>
          </p:cNvPr>
          <p:cNvPicPr>
            <a:picLocks noChangeAspect="1"/>
          </p:cNvPicPr>
          <p:nvPr/>
        </p:nvPicPr>
        <p:blipFill rotWithShape="1">
          <a:blip r:embed="rId3">
            <a:extLst>
              <a:ext uri="{28A0092B-C50C-407E-A947-70E740481C1C}">
                <a14:useLocalDpi xmlns:a14="http://schemas.microsoft.com/office/drawing/2010/main" val="0"/>
              </a:ext>
            </a:extLst>
          </a:blip>
          <a:srcRect r="1274" b="42141"/>
          <a:stretch/>
        </p:blipFill>
        <p:spPr>
          <a:xfrm>
            <a:off x="4842416" y="1502735"/>
            <a:ext cx="1515854" cy="1151354"/>
          </a:xfrm>
          <a:prstGeom prst="rect">
            <a:avLst/>
          </a:prstGeom>
        </p:spPr>
      </p:pic>
      <p:pic>
        <p:nvPicPr>
          <p:cNvPr id="10" name="圖片 9">
            <a:extLst>
              <a:ext uri="{FF2B5EF4-FFF2-40B4-BE49-F238E27FC236}">
                <a16:creationId xmlns:a16="http://schemas.microsoft.com/office/drawing/2014/main" id="{FA7CB560-9684-421C-A4C9-9127560F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9256" y="2507559"/>
            <a:ext cx="1454144" cy="738915"/>
          </a:xfrm>
          <a:prstGeom prst="rect">
            <a:avLst/>
          </a:prstGeom>
        </p:spPr>
      </p:pic>
    </p:spTree>
    <p:extLst>
      <p:ext uri="{BB962C8B-B14F-4D97-AF65-F5344CB8AC3E}">
        <p14:creationId xmlns:p14="http://schemas.microsoft.com/office/powerpoint/2010/main" val="465313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200" name="Google Shape;200;p34"/>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1" name="Google Shape;201;p34"/>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6" name="標題 1">
            <a:extLst>
              <a:ext uri="{FF2B5EF4-FFF2-40B4-BE49-F238E27FC236}">
                <a16:creationId xmlns:a16="http://schemas.microsoft.com/office/drawing/2014/main" id="{DB5B9761-AD52-45C2-8DBA-CCD4E3D9B15B}"/>
              </a:ext>
            </a:extLst>
          </p:cNvPr>
          <p:cNvSpPr>
            <a:spLocks noGrp="1"/>
          </p:cNvSpPr>
          <p:nvPr>
            <p:ph type="ctrTitle"/>
          </p:nvPr>
        </p:nvSpPr>
        <p:spPr>
          <a:xfrm>
            <a:off x="2716397" y="891810"/>
            <a:ext cx="3867150" cy="1721621"/>
          </a:xfrm>
        </p:spPr>
        <p:txBody>
          <a:bodyPr/>
          <a:lstStyle/>
          <a:p>
            <a:r>
              <a:rPr lang="zh-TW" altLang="en-US" sz="3600" dirty="0"/>
              <a:t>爬蟲實作</a:t>
            </a:r>
            <a:r>
              <a:rPr lang="en-US" altLang="zh-TW" sz="3600" dirty="0"/>
              <a:t>1</a:t>
            </a:r>
            <a:endParaRPr lang="zh-TW" altLang="en-US" sz="3600" dirty="0"/>
          </a:p>
        </p:txBody>
      </p:sp>
      <p:sp>
        <p:nvSpPr>
          <p:cNvPr id="7" name="副標題 2">
            <a:extLst>
              <a:ext uri="{FF2B5EF4-FFF2-40B4-BE49-F238E27FC236}">
                <a16:creationId xmlns:a16="http://schemas.microsoft.com/office/drawing/2014/main" id="{2437E248-8759-4F86-A637-05644E80F258}"/>
              </a:ext>
            </a:extLst>
          </p:cNvPr>
          <p:cNvSpPr>
            <a:spLocks noGrp="1"/>
          </p:cNvSpPr>
          <p:nvPr>
            <p:ph type="subTitle" idx="1"/>
          </p:nvPr>
        </p:nvSpPr>
        <p:spPr>
          <a:xfrm>
            <a:off x="2638425" y="2543395"/>
            <a:ext cx="3814024" cy="627098"/>
          </a:xfrm>
        </p:spPr>
        <p:txBody>
          <a:bodyPr/>
          <a:lstStyle/>
          <a:p>
            <a:r>
              <a:rPr lang="zh-TW" altLang="en-US" dirty="0"/>
              <a:t>抓取</a:t>
            </a:r>
            <a:r>
              <a:rPr lang="en-US" altLang="zh-TW" dirty="0"/>
              <a:t>PTT</a:t>
            </a:r>
            <a:r>
              <a:rPr lang="zh-TW" altLang="en-US" dirty="0"/>
              <a:t>電影版標題</a:t>
            </a:r>
          </a:p>
        </p:txBody>
      </p:sp>
      <p:sp>
        <p:nvSpPr>
          <p:cNvPr id="8" name="文字方塊 7">
            <a:extLst>
              <a:ext uri="{FF2B5EF4-FFF2-40B4-BE49-F238E27FC236}">
                <a16:creationId xmlns:a16="http://schemas.microsoft.com/office/drawing/2014/main" id="{ED6BB0ED-F0B7-4B11-B28E-ADD571D9FF91}"/>
              </a:ext>
            </a:extLst>
          </p:cNvPr>
          <p:cNvSpPr txBox="1"/>
          <p:nvPr/>
        </p:nvSpPr>
        <p:spPr>
          <a:xfrm>
            <a:off x="151347" y="3840483"/>
            <a:ext cx="2487078" cy="1169551"/>
          </a:xfrm>
          <a:prstGeom prst="rect">
            <a:avLst/>
          </a:prstGeom>
          <a:noFill/>
        </p:spPr>
        <p:txBody>
          <a:bodyPr wrap="square" rtlCol="0">
            <a:spAutoFit/>
          </a:bodyPr>
          <a:lstStyle/>
          <a:p>
            <a:r>
              <a:rPr lang="zh-TW" altLang="en-US" dirty="0"/>
              <a:t>程式環境：</a:t>
            </a:r>
            <a:endParaRPr lang="en-US" altLang="zh-TW" dirty="0"/>
          </a:p>
          <a:p>
            <a:r>
              <a:rPr lang="en-US" altLang="zh-TW" dirty="0"/>
              <a:t>Python  3.7.7</a:t>
            </a:r>
          </a:p>
          <a:p>
            <a:r>
              <a:rPr lang="en-US" altLang="zh-TW" dirty="0"/>
              <a:t>urllib3  1.25.8</a:t>
            </a:r>
          </a:p>
          <a:p>
            <a:r>
              <a:rPr lang="en-US" altLang="zh-TW" dirty="0"/>
              <a:t>beautifulsoup4(bs4)  4.9.1</a:t>
            </a:r>
          </a:p>
          <a:p>
            <a:r>
              <a:rPr lang="en-US" altLang="zh-TW" dirty="0"/>
              <a:t> </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1000"/>
                                        <p:tgtEl>
                                          <p:spTgt spid="20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 calcmode="lin" valueType="num">
                                      <p:cBhvr additive="base">
                                        <p:cTn id="10" dur="1000"/>
                                        <p:tgtEl>
                                          <p:spTgt spid="2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8"/>
          <p:cNvSpPr txBox="1">
            <a:spLocks noGrp="1"/>
          </p:cNvSpPr>
          <p:nvPr>
            <p:ph type="ctrTitle"/>
          </p:nvPr>
        </p:nvSpPr>
        <p:spPr>
          <a:xfrm>
            <a:off x="270729" y="537231"/>
            <a:ext cx="3117513" cy="416341"/>
          </a:xfrm>
          <a:prstGeom prst="rect">
            <a:avLst/>
          </a:prstGeom>
        </p:spPr>
        <p:txBody>
          <a:bodyPr spcFirstLastPara="1" wrap="square" lIns="91425" tIns="91425" rIns="91425" bIns="91425" anchor="t" anchorCtr="0">
            <a:noAutofit/>
          </a:bodyPr>
          <a:lstStyle/>
          <a:p>
            <a:pPr lvl="0"/>
            <a:r>
              <a:rPr lang="zh-TW" altLang="en-US" sz="1400" dirty="0"/>
              <a:t>步驟一：</a:t>
            </a:r>
            <a:r>
              <a:rPr lang="en-US" altLang="zh-TW" sz="1400" dirty="0"/>
              <a:t>beautifulsoup4</a:t>
            </a:r>
            <a:r>
              <a:rPr lang="zh-TW" altLang="en-US" sz="1400" dirty="0"/>
              <a:t>套件安裝</a:t>
            </a:r>
            <a:endParaRPr sz="1400" dirty="0"/>
          </a:p>
        </p:txBody>
      </p:sp>
      <p:sp>
        <p:nvSpPr>
          <p:cNvPr id="6" name="文字版面配置區 5">
            <a:extLst>
              <a:ext uri="{FF2B5EF4-FFF2-40B4-BE49-F238E27FC236}">
                <a16:creationId xmlns:a16="http://schemas.microsoft.com/office/drawing/2014/main" id="{4BEDC6BE-3C23-497F-8E40-F7B871FC0B89}"/>
              </a:ext>
            </a:extLst>
          </p:cNvPr>
          <p:cNvSpPr txBox="1">
            <a:spLocks noGrp="1"/>
          </p:cNvSpPr>
          <p:nvPr>
            <p:ph type="body" idx="1"/>
          </p:nvPr>
        </p:nvSpPr>
        <p:spPr>
          <a:xfrm>
            <a:off x="54344" y="1240631"/>
            <a:ext cx="3589337" cy="2662237"/>
          </a:xfrm>
          <a:prstGeom prst="rect">
            <a:avLst/>
          </a:prstGeom>
          <a:noFill/>
        </p:spPr>
        <p:txBody>
          <a:bodyPr wrap="square" rtlCol="0">
            <a:spAutoFit/>
          </a:bodyPr>
          <a:lstStyle/>
          <a:p>
            <a:r>
              <a:rPr lang="en-US" altLang="zh-TW" dirty="0"/>
              <a:t>1. </a:t>
            </a:r>
            <a:r>
              <a:rPr lang="zh-TW" altLang="en-US" dirty="0"/>
              <a:t>透過</a:t>
            </a:r>
            <a:r>
              <a:rPr lang="en-US" altLang="zh-TW" dirty="0" err="1"/>
              <a:t>cmd</a:t>
            </a:r>
            <a:r>
              <a:rPr lang="en-US" altLang="zh-TW" dirty="0"/>
              <a:t>(windows</a:t>
            </a:r>
            <a:r>
              <a:rPr lang="zh-TW" altLang="en-US" dirty="0"/>
              <a:t>鍵</a:t>
            </a:r>
            <a:r>
              <a:rPr lang="en-US" altLang="zh-TW" dirty="0"/>
              <a:t>+R</a:t>
            </a:r>
            <a:r>
              <a:rPr lang="zh-TW" altLang="en-US" dirty="0"/>
              <a:t>執行</a:t>
            </a:r>
            <a:r>
              <a:rPr lang="en-US" altLang="zh-TW" dirty="0" err="1"/>
              <a:t>cmd</a:t>
            </a:r>
            <a:r>
              <a:rPr lang="en-US" altLang="zh-TW" dirty="0"/>
              <a:t>)</a:t>
            </a:r>
            <a:r>
              <a:rPr lang="zh-TW" altLang="en-US" dirty="0"/>
              <a:t>安裝</a:t>
            </a:r>
            <a:r>
              <a:rPr lang="en-US" altLang="zh-TW" dirty="0"/>
              <a:t>beautifulsoup4</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在</a:t>
            </a:r>
            <a:r>
              <a:rPr lang="en-US" altLang="zh-TW" dirty="0" err="1"/>
              <a:t>jupyter</a:t>
            </a:r>
            <a:r>
              <a:rPr lang="en-US" altLang="zh-TW" dirty="0"/>
              <a:t> notebook</a:t>
            </a:r>
            <a:r>
              <a:rPr lang="zh-TW" altLang="en-US" dirty="0"/>
              <a:t>上安裝</a:t>
            </a:r>
            <a:r>
              <a:rPr lang="en-US" altLang="zh-TW" dirty="0"/>
              <a:t>beautifulsoup4</a:t>
            </a:r>
            <a:endParaRPr lang="zh-TW" altLang="en-US" dirty="0"/>
          </a:p>
        </p:txBody>
      </p:sp>
      <p:pic>
        <p:nvPicPr>
          <p:cNvPr id="9" name="圖片 8">
            <a:extLst>
              <a:ext uri="{FF2B5EF4-FFF2-40B4-BE49-F238E27FC236}">
                <a16:creationId xmlns:a16="http://schemas.microsoft.com/office/drawing/2014/main" id="{D3130130-77ED-4DFA-BB7E-1EBAAE7B615C}"/>
              </a:ext>
            </a:extLst>
          </p:cNvPr>
          <p:cNvPicPr>
            <a:picLocks noChangeAspect="1"/>
          </p:cNvPicPr>
          <p:nvPr/>
        </p:nvPicPr>
        <p:blipFill>
          <a:blip r:embed="rId3"/>
          <a:stretch>
            <a:fillRect/>
          </a:stretch>
        </p:blipFill>
        <p:spPr>
          <a:xfrm>
            <a:off x="3583849" y="1082853"/>
            <a:ext cx="5518934" cy="1256310"/>
          </a:xfrm>
          <a:prstGeom prst="rect">
            <a:avLst/>
          </a:prstGeom>
        </p:spPr>
      </p:pic>
      <p:pic>
        <p:nvPicPr>
          <p:cNvPr id="10" name="圖片 9">
            <a:extLst>
              <a:ext uri="{FF2B5EF4-FFF2-40B4-BE49-F238E27FC236}">
                <a16:creationId xmlns:a16="http://schemas.microsoft.com/office/drawing/2014/main" id="{CBC3595F-79AE-48D7-9144-C1B5733A2A8F}"/>
              </a:ext>
            </a:extLst>
          </p:cNvPr>
          <p:cNvPicPr>
            <a:picLocks noChangeAspect="1"/>
          </p:cNvPicPr>
          <p:nvPr/>
        </p:nvPicPr>
        <p:blipFill>
          <a:blip r:embed="rId4"/>
          <a:stretch>
            <a:fillRect/>
          </a:stretch>
        </p:blipFill>
        <p:spPr>
          <a:xfrm>
            <a:off x="3643681" y="3450136"/>
            <a:ext cx="5416763" cy="1043891"/>
          </a:xfrm>
          <a:prstGeom prst="rect">
            <a:avLst/>
          </a:prstGeom>
        </p:spPr>
      </p:pic>
      <p:sp>
        <p:nvSpPr>
          <p:cNvPr id="2" name="文字方塊 1">
            <a:extLst>
              <a:ext uri="{FF2B5EF4-FFF2-40B4-BE49-F238E27FC236}">
                <a16:creationId xmlns:a16="http://schemas.microsoft.com/office/drawing/2014/main" id="{D83EF09B-C9C6-4189-A723-36D55791D0DE}"/>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895</Words>
  <Application>Microsoft Office PowerPoint</Application>
  <PresentationFormat>如螢幕大小 (16:9)</PresentationFormat>
  <Paragraphs>125</Paragraphs>
  <Slides>24</Slides>
  <Notes>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24</vt:i4>
      </vt:variant>
    </vt:vector>
  </HeadingPairs>
  <TitlesOfParts>
    <vt:vector size="33" baseType="lpstr">
      <vt:lpstr>新細明體</vt:lpstr>
      <vt:lpstr>Exo 2</vt:lpstr>
      <vt:lpstr>Wingdings</vt:lpstr>
      <vt:lpstr>Roboto Condensed</vt:lpstr>
      <vt:lpstr>Nunito Light</vt:lpstr>
      <vt:lpstr>Arial</vt:lpstr>
      <vt:lpstr>Fira Sans Extra Condensed Medium</vt:lpstr>
      <vt:lpstr>Roboto Condensed Light</vt:lpstr>
      <vt:lpstr>Tech Newsletter XL by Slidesgo</vt:lpstr>
      <vt:lpstr>靜心高中 金融科技夏令營</vt:lpstr>
      <vt:lpstr>網路爬蟲</vt:lpstr>
      <vt:lpstr>PowerPoint 簡報</vt:lpstr>
      <vt:lpstr>PowerPoint 簡報</vt:lpstr>
      <vt:lpstr>PowerPoint 簡報</vt:lpstr>
      <vt:lpstr>PowerPoint 簡報</vt:lpstr>
      <vt:lpstr>PowerPoint 簡報</vt:lpstr>
      <vt:lpstr>爬蟲實作1</vt:lpstr>
      <vt:lpstr>步驟一：beautifulsoup4套件安裝</vt:lpstr>
      <vt:lpstr>步驟二：匯入套件</vt:lpstr>
      <vt:lpstr>PowerPoint 簡報</vt:lpstr>
      <vt:lpstr>PowerPoint 簡報</vt:lpstr>
      <vt:lpstr>PowerPoint 簡報</vt:lpstr>
      <vt:lpstr>爬蟲實例1-PTT電影版標題 </vt:lpstr>
      <vt:lpstr>結果：</vt:lpstr>
      <vt:lpstr>爬蟲實作2</vt:lpstr>
      <vt:lpstr>步驟一：匯入套件</vt:lpstr>
      <vt:lpstr>PowerPoint 簡報</vt:lpstr>
      <vt:lpstr>PowerPoint 簡報</vt:lpstr>
      <vt:lpstr>爬蟲實例2-PTT八卦版標題</vt:lpstr>
      <vt:lpstr>爬蟲實例2-PTT八卦版標題</vt:lpstr>
      <vt:lpstr>爬蟲實例2-PTT八卦版標題</vt:lpstr>
      <vt:lpstr>爬蟲實例2-PTT八卦版標題</vt:lpstr>
      <vt:lpstr>爬蟲實例2-PTT八卦版標題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靜心高中 金融科技夏令營</dc:title>
  <dc:creator>YUCHIA</dc:creator>
  <cp:lastModifiedBy>User</cp:lastModifiedBy>
  <cp:revision>29</cp:revision>
  <dcterms:modified xsi:type="dcterms:W3CDTF">2022-01-14T18:16:32Z</dcterms:modified>
</cp:coreProperties>
</file>